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4" r:id="rId4"/>
    <p:sldMasterId id="2147483695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25A5AA3-A817-47C8-BD01-F087CF35E572}">
  <a:tblStyle styleId="{925A5AA3-A817-47C8-BD01-F087CF35E5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2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253" Type="http://schemas.openxmlformats.org/officeDocument/2006/relationships/slide" Target="slides/slide246.xml"/><Relationship Id="rId131" Type="http://schemas.openxmlformats.org/officeDocument/2006/relationships/slide" Target="slides/slide124.xml"/><Relationship Id="rId252" Type="http://schemas.openxmlformats.org/officeDocument/2006/relationships/slide" Target="slides/slide245.xml"/><Relationship Id="rId130" Type="http://schemas.openxmlformats.org/officeDocument/2006/relationships/slide" Target="slides/slide123.xml"/><Relationship Id="rId251" Type="http://schemas.openxmlformats.org/officeDocument/2006/relationships/slide" Target="slides/slide244.xml"/><Relationship Id="rId250" Type="http://schemas.openxmlformats.org/officeDocument/2006/relationships/slide" Target="slides/slide243.xml"/><Relationship Id="rId136" Type="http://schemas.openxmlformats.org/officeDocument/2006/relationships/slide" Target="slides/slide129.xml"/><Relationship Id="rId257" Type="http://schemas.openxmlformats.org/officeDocument/2006/relationships/slide" Target="slides/slide250.xml"/><Relationship Id="rId135" Type="http://schemas.openxmlformats.org/officeDocument/2006/relationships/slide" Target="slides/slide128.xml"/><Relationship Id="rId256" Type="http://schemas.openxmlformats.org/officeDocument/2006/relationships/slide" Target="slides/slide249.xml"/><Relationship Id="rId134" Type="http://schemas.openxmlformats.org/officeDocument/2006/relationships/slide" Target="slides/slide127.xml"/><Relationship Id="rId255" Type="http://schemas.openxmlformats.org/officeDocument/2006/relationships/slide" Target="slides/slide248.xml"/><Relationship Id="rId133" Type="http://schemas.openxmlformats.org/officeDocument/2006/relationships/slide" Target="slides/slide126.xml"/><Relationship Id="rId254" Type="http://schemas.openxmlformats.org/officeDocument/2006/relationships/slide" Target="slides/slide247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228" Type="http://schemas.openxmlformats.org/officeDocument/2006/relationships/slide" Target="slides/slide221.xml"/><Relationship Id="rId106" Type="http://schemas.openxmlformats.org/officeDocument/2006/relationships/slide" Target="slides/slide99.xml"/><Relationship Id="rId227" Type="http://schemas.openxmlformats.org/officeDocument/2006/relationships/slide" Target="slides/slide220.xml"/><Relationship Id="rId105" Type="http://schemas.openxmlformats.org/officeDocument/2006/relationships/slide" Target="slides/slide98.xml"/><Relationship Id="rId226" Type="http://schemas.openxmlformats.org/officeDocument/2006/relationships/slide" Target="slides/slide219.xml"/><Relationship Id="rId104" Type="http://schemas.openxmlformats.org/officeDocument/2006/relationships/slide" Target="slides/slide97.xml"/><Relationship Id="rId225" Type="http://schemas.openxmlformats.org/officeDocument/2006/relationships/slide" Target="slides/slide218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229" Type="http://schemas.openxmlformats.org/officeDocument/2006/relationships/slide" Target="slides/slide222.xml"/><Relationship Id="rId220" Type="http://schemas.openxmlformats.org/officeDocument/2006/relationships/slide" Target="slides/slide213.xml"/><Relationship Id="rId103" Type="http://schemas.openxmlformats.org/officeDocument/2006/relationships/slide" Target="slides/slide96.xml"/><Relationship Id="rId224" Type="http://schemas.openxmlformats.org/officeDocument/2006/relationships/slide" Target="slides/slide217.xml"/><Relationship Id="rId102" Type="http://schemas.openxmlformats.org/officeDocument/2006/relationships/slide" Target="slides/slide95.xml"/><Relationship Id="rId223" Type="http://schemas.openxmlformats.org/officeDocument/2006/relationships/slide" Target="slides/slide216.xml"/><Relationship Id="rId101" Type="http://schemas.openxmlformats.org/officeDocument/2006/relationships/slide" Target="slides/slide94.xml"/><Relationship Id="rId222" Type="http://schemas.openxmlformats.org/officeDocument/2006/relationships/slide" Target="slides/slide215.xml"/><Relationship Id="rId100" Type="http://schemas.openxmlformats.org/officeDocument/2006/relationships/slide" Target="slides/slide93.xml"/><Relationship Id="rId221" Type="http://schemas.openxmlformats.org/officeDocument/2006/relationships/slide" Target="slides/slide214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249" Type="http://schemas.openxmlformats.org/officeDocument/2006/relationships/slide" Target="slides/slide242.xml"/><Relationship Id="rId127" Type="http://schemas.openxmlformats.org/officeDocument/2006/relationships/slide" Target="slides/slide120.xml"/><Relationship Id="rId248" Type="http://schemas.openxmlformats.org/officeDocument/2006/relationships/slide" Target="slides/slide241.xml"/><Relationship Id="rId126" Type="http://schemas.openxmlformats.org/officeDocument/2006/relationships/slide" Target="slides/slide119.xml"/><Relationship Id="rId247" Type="http://schemas.openxmlformats.org/officeDocument/2006/relationships/slide" Target="slides/slide240.xml"/><Relationship Id="rId121" Type="http://schemas.openxmlformats.org/officeDocument/2006/relationships/slide" Target="slides/slide114.xml"/><Relationship Id="rId242" Type="http://schemas.openxmlformats.org/officeDocument/2006/relationships/slide" Target="slides/slide235.xml"/><Relationship Id="rId120" Type="http://schemas.openxmlformats.org/officeDocument/2006/relationships/slide" Target="slides/slide113.xml"/><Relationship Id="rId241" Type="http://schemas.openxmlformats.org/officeDocument/2006/relationships/slide" Target="slides/slide234.xml"/><Relationship Id="rId240" Type="http://schemas.openxmlformats.org/officeDocument/2006/relationships/slide" Target="slides/slide233.xml"/><Relationship Id="rId125" Type="http://schemas.openxmlformats.org/officeDocument/2006/relationships/slide" Target="slides/slide118.xml"/><Relationship Id="rId246" Type="http://schemas.openxmlformats.org/officeDocument/2006/relationships/slide" Target="slides/slide239.xml"/><Relationship Id="rId124" Type="http://schemas.openxmlformats.org/officeDocument/2006/relationships/slide" Target="slides/slide117.xml"/><Relationship Id="rId245" Type="http://schemas.openxmlformats.org/officeDocument/2006/relationships/slide" Target="slides/slide238.xml"/><Relationship Id="rId123" Type="http://schemas.openxmlformats.org/officeDocument/2006/relationships/slide" Target="slides/slide116.xml"/><Relationship Id="rId244" Type="http://schemas.openxmlformats.org/officeDocument/2006/relationships/slide" Target="slides/slide237.xml"/><Relationship Id="rId122" Type="http://schemas.openxmlformats.org/officeDocument/2006/relationships/slide" Target="slides/slide115.xml"/><Relationship Id="rId243" Type="http://schemas.openxmlformats.org/officeDocument/2006/relationships/slide" Target="slides/slide236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239" Type="http://schemas.openxmlformats.org/officeDocument/2006/relationships/slide" Target="slides/slide232.xml"/><Relationship Id="rId117" Type="http://schemas.openxmlformats.org/officeDocument/2006/relationships/slide" Target="slides/slide110.xml"/><Relationship Id="rId238" Type="http://schemas.openxmlformats.org/officeDocument/2006/relationships/slide" Target="slides/slide231.xml"/><Relationship Id="rId116" Type="http://schemas.openxmlformats.org/officeDocument/2006/relationships/slide" Target="slides/slide109.xml"/><Relationship Id="rId237" Type="http://schemas.openxmlformats.org/officeDocument/2006/relationships/slide" Target="slides/slide230.xml"/><Relationship Id="rId115" Type="http://schemas.openxmlformats.org/officeDocument/2006/relationships/slide" Target="slides/slide108.xml"/><Relationship Id="rId236" Type="http://schemas.openxmlformats.org/officeDocument/2006/relationships/slide" Target="slides/slide229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231" Type="http://schemas.openxmlformats.org/officeDocument/2006/relationships/slide" Target="slides/slide224.xml"/><Relationship Id="rId230" Type="http://schemas.openxmlformats.org/officeDocument/2006/relationships/slide" Target="slides/slide223.xml"/><Relationship Id="rId114" Type="http://schemas.openxmlformats.org/officeDocument/2006/relationships/slide" Target="slides/slide107.xml"/><Relationship Id="rId235" Type="http://schemas.openxmlformats.org/officeDocument/2006/relationships/slide" Target="slides/slide228.xml"/><Relationship Id="rId113" Type="http://schemas.openxmlformats.org/officeDocument/2006/relationships/slide" Target="slides/slide106.xml"/><Relationship Id="rId234" Type="http://schemas.openxmlformats.org/officeDocument/2006/relationships/slide" Target="slides/slide227.xml"/><Relationship Id="rId112" Type="http://schemas.openxmlformats.org/officeDocument/2006/relationships/slide" Target="slides/slide105.xml"/><Relationship Id="rId233" Type="http://schemas.openxmlformats.org/officeDocument/2006/relationships/slide" Target="slides/slide226.xml"/><Relationship Id="rId111" Type="http://schemas.openxmlformats.org/officeDocument/2006/relationships/slide" Target="slides/slide104.xml"/><Relationship Id="rId232" Type="http://schemas.openxmlformats.org/officeDocument/2006/relationships/slide" Target="slides/slide225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borisyankov/DefinitelyTyped/blob/master/angular2/angular2-2.0.0-alpha.39.d.ts#L6582" TargetMode="External"/><Relationship Id="rId3" Type="http://schemas.openxmlformats.org/officeDocument/2006/relationships/hyperlink" Target="https://github.com/borisyankov/DefinitelyTyped/blob/master/angular2/angular2-2.0.0-alpha.39.d.ts#L6479" TargetMode="External"/><Relationship Id="rId4" Type="http://schemas.openxmlformats.org/officeDocument/2006/relationships/hyperlink" Target="https://github.com/borisyankov/DefinitelyTyped/blob/master/angular2/angular2-2.0.0-alpha.39.d.ts#L6479" TargetMode="External"/><Relationship Id="rId5" Type="http://schemas.openxmlformats.org/officeDocument/2006/relationships/hyperlink" Target="https://github.com/borisyankov/DefinitelyTyped/blob/master/angular2/angular2-2.0.0-alpha.39.d.ts#L6479" TargetMode="External"/><Relationship Id="rId6" Type="http://schemas.openxmlformats.org/officeDocument/2006/relationships/hyperlink" Target="https://github.com/angular/angular/blob/758efba34bb347991991e780ed31130e642e65ab/modules/angular2/src/core/forms/model.ts#L131" TargetMode="Externa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Shape 9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Shape 10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Shape 10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mot sur f.value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mot sur (ngSubmit) !== (submit)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parler des 3 exemples du ngModel dans ce code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parler des 3 exemples du ngModel dans ce code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Shape 1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Shape 1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Shape 1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Shape 1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Shape 1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Shape 1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Shape 1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Shape 1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Shape 1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Shape 1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Shape 1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mot sur f.value</a:t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Shape 1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parler des 3 exemples du ngModel dans ce code</a:t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Shape 1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problème de compilation, la clé </a:t>
            </a:r>
            <a:r>
              <a:rPr lang="fr" sz="950" u="sng">
                <a:solidFill>
                  <a:srgbClr val="1155CC"/>
                </a:solidFill>
                <a:highlight>
                  <a:srgbClr val="FFFFFF"/>
                </a:highlight>
                <a:hlinkClick r:id="rId2"/>
              </a:rPr>
              <a:t>controls</a:t>
            </a: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 dans ControlGroup te renvoie des </a:t>
            </a:r>
            <a:r>
              <a:rPr lang="fr" sz="950" u="sng">
                <a:solidFill>
                  <a:srgbClr val="1155CC"/>
                </a:solidFill>
                <a:highlight>
                  <a:srgbClr val="FFFFFF"/>
                </a:highlight>
                <a:hlinkClick r:id="rId3"/>
              </a:rPr>
              <a:t>AbstractControl</a:t>
            </a:r>
            <a:endParaRPr sz="950" u="sng">
              <a:solidFill>
                <a:srgbClr val="1155CC"/>
              </a:solidFill>
              <a:highlight>
                <a:srgbClr val="FFFFFF"/>
              </a:highlight>
              <a:hlinkClick r:id="rId4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 u="sng">
              <a:solidFill>
                <a:srgbClr val="1155CC"/>
              </a:solidFill>
              <a:highlight>
                <a:srgbClr val="FFFFFF"/>
              </a:highlight>
              <a:hlinkClick r:id="rId5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hors selon cette </a:t>
            </a:r>
            <a:r>
              <a:rPr lang="fr" sz="950" u="sng">
                <a:solidFill>
                  <a:srgbClr val="1155CC"/>
                </a:solidFill>
                <a:highlight>
                  <a:srgbClr val="FFFFFF"/>
                </a:highlight>
                <a:hlinkClick r:id="rId6"/>
              </a:rPr>
              <a:t>ligne</a:t>
            </a: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 dans la classe AbstractControl, la méthode updateValue me semble privée _updateValue.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Soit tu castes le type Control au moment de l'update (pas terrible) : 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var title: Control = &lt;Control&gt;this.movieForm.controls['title'];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title.updateValue(this.movie.title);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Soit tu modifies le type de ton movie Form pour l'adapter à ton besoin :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FF0000"/>
                </a:solidFill>
                <a:highlight>
                  <a:srgbClr val="FFFFFF"/>
                </a:highlight>
              </a:rPr>
              <a:t>class ControlGroupMovie extends ControlGroup {</a:t>
            </a:r>
            <a:endParaRPr sz="9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FF0000"/>
                </a:solidFill>
                <a:highlight>
                  <a:srgbClr val="FFFFFF"/>
                </a:highlight>
              </a:rPr>
              <a:t>  controls: {[key: string]: Control};</a:t>
            </a:r>
            <a:endParaRPr sz="9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FF0000"/>
                </a:solidFill>
                <a:highlight>
                  <a:srgbClr val="FFFFFF"/>
                </a:highlight>
              </a:rPr>
              <a:t>}</a:t>
            </a:r>
            <a:endParaRPr sz="9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@Component({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    selector: 'edit-movie'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})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@View({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    templateUrl: 'ts/components/editMovie/editMovie.html',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    directives: [CORE_DIRECTIVES,FORM_DIRECTIVES, RouterLink]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})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export class EditMovieComponent {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    id:string;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    router:Router;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    movie:any;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222222"/>
                </a:solidFill>
                <a:highlight>
                  <a:srgbClr val="FFFFFF"/>
                </a:highlight>
              </a:rPr>
              <a:t>    moviesService:MoviesService;</a:t>
            </a: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50">
                <a:solidFill>
                  <a:srgbClr val="FF0000"/>
                </a:solidFill>
                <a:highlight>
                  <a:srgbClr val="FFFFFF"/>
                </a:highlight>
              </a:rPr>
              <a:t>    movieForm: ControlGroupMovie;</a:t>
            </a:r>
            <a:endParaRPr sz="9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Shape 1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Shape 1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(*) le CLI s’oriente maintenant vers l’utilisation de WebPack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Shape 1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Shape 1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Shape 1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Shape 1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Shape 1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Shape 13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Shape 1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Shape 1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Shape 1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Shape 1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Shape 1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Shape 1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hape 13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Shape 1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Shape 1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Shape 1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Shape 1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Shape 1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Shape 1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Shape 1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Shape 14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Shape 1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Shape 1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hape 148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Shape 1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Shape 14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Shape 1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Shape 1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Shape 1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Shape 15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Shape 1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Shape 1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Shape 1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Shape 1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Shape 1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Shape 1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Shape 1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Shape 15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Shape 1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Shape 159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Shape 1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Shape 15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Shape 1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Shape 160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Shape 1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Shape 1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Shape 1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Shape 16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Shape 1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Shape 1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Shape 1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Shape 1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Shape 16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Shape 1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CLI utilise WebPack</a:t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Shape 1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Shape 1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Shape 168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Shape 1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Shape 16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Shape 1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Shape 1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Shape 17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Shape 1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Shape 171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Shape 17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Shape 172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Shape 1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Shape 17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Shape 1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Shape 174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Shape 1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Shape 17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Shape 1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Ovveride un clic ?</a:t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Shape 17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Shape 1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Shape 17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Shape 17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Shape 1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Shape 17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Shape 1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hape 17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Shape 1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Shape 18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Shape 1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Shape 1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Shape 18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Shape 1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Shape 1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Shape 1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Shape 18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Shape 18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Shape 1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Shape 18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Shape 1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Shape 18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Shape 18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Shape 18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Shape 1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Shape 18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on utilise async parce que le expect est dans une promesse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Shape 18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hape 189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Shape 18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Shape 1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hape 190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Shape 1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Shape 19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Shape 1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Shape 1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Shape 19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Shape 1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Shape 1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Shape 1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Shape 19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Shape 1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Shape 19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Shape 19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Shape 19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Shape 1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hape 19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Shape 19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Shape 19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Shape 1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hape 19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Shape 1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Shape 199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Shape 1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Shape 19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Shape 2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Shape 200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Shape 20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Shape 20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Shape 2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Shape 20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Shape 20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Shape 2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Shape 20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Shape 20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Shape 20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Shape 2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Shape 20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Shape 20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Shape 2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Shape 2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Shape 20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Shape 2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Shape 2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Shape 2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Shape 21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Shape 2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Exo bonus</a:t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Shape 21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Shape 2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Shape 21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Shape 2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Shape 2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Shape 2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bootstraping dynamic ⇒ JIT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LIVE CODING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LIVE CODING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parler des NgModule: arbre de modules → arbre de composant → composant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Shape 8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verra en détails les @Input() et @Output() dans la suite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Shape 9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2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3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pag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ctrTitle"/>
          </p:nvPr>
        </p:nvSpPr>
        <p:spPr>
          <a:xfrm>
            <a:off x="685800" y="13990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 - Titre Chapitr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SFEIR_fond_blanc.png" id="49" name="Shape 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25" y="1451025"/>
            <a:ext cx="3566726" cy="1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1098700" y="2766250"/>
            <a:ext cx="701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7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coeur du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subTitle"/>
          </p:nvPr>
        </p:nvSpPr>
        <p:spPr>
          <a:xfrm>
            <a:off x="685800" y="369597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type="ctrTitle"/>
          </p:nvPr>
        </p:nvSpPr>
        <p:spPr>
          <a:xfrm>
            <a:off x="685800" y="2635963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SFEIR_fond_blanc.png"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038" y="1300400"/>
            <a:ext cx="3333925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subTitle"/>
          </p:nvPr>
        </p:nvSpPr>
        <p:spPr>
          <a:xfrm>
            <a:off x="685800" y="3720732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ctrTitle"/>
          </p:nvPr>
        </p:nvSpPr>
        <p:spPr>
          <a:xfrm>
            <a:off x="685800" y="2592774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school_logo.png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28" y="394447"/>
            <a:ext cx="2641950" cy="2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81000" y="86916"/>
            <a:ext cx="85122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1pPr>
            <a:lvl2pPr lvl="1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2pPr>
            <a:lvl3pPr lvl="2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3pPr>
            <a:lvl4pPr lvl="3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4pPr>
            <a:lvl5pPr lvl="4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5pPr>
            <a:lvl6pPr lvl="5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6pPr>
            <a:lvl7pPr lvl="6" marL="9144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7pPr>
            <a:lvl8pPr lvl="7" marL="13716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8pPr>
            <a:lvl9pPr lvl="8" marL="18288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755650" y="951310"/>
            <a:ext cx="82296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ymbol"/>
              <a:buChar char="■"/>
              <a:defRPr/>
            </a:lvl1pPr>
            <a:lvl2pPr indent="-355600" lvl="1" marL="914400" rtl="0" algn="l">
              <a:spcBef>
                <a:spcPts val="510"/>
              </a:spcBef>
              <a:spcAft>
                <a:spcPts val="0"/>
              </a:spcAft>
              <a:buClr>
                <a:srgbClr val="E00000"/>
              </a:buClr>
              <a:buSzPts val="2000"/>
              <a:buChar char="4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429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–"/>
              <a:defRPr/>
            </a:lvl4pPr>
            <a:lvl5pPr indent="-330200" lvl="4" marL="22860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5pPr>
            <a:lvl6pPr indent="-317500" lvl="5" marL="27432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6pPr>
            <a:lvl7pPr indent="-304800" lvl="6" marL="32004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·"/>
              <a:defRPr/>
            </a:lvl7pPr>
            <a:lvl8pPr indent="-330200" lvl="7" marL="36576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8pPr>
            <a:lvl9pPr indent="-317500" lvl="8" marL="41148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pag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ymer background">
  <p:cSld name="CUSTOM_10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for Code">
  <p:cSld name="CUSTOM_10_2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501850" y="1369475"/>
            <a:ext cx="39042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4558450" y="1369475"/>
            <a:ext cx="42105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sfeir_burger_bleu.png" id="83" name="Shape 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811" y="4744655"/>
            <a:ext cx="239825" cy="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ymer background">
  <p:cSld name="CUSTOM_10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1">
  <p:cSld name="CUSTOM_1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6 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880200" y="2388000"/>
            <a:ext cx="7383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pic>
        <p:nvPicPr>
          <p:cNvPr descr="LOGO SFEIR_fond_blanc.png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81" y="1154150"/>
            <a:ext cx="2921626" cy="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idx="1" type="subTitle"/>
          </p:nvPr>
        </p:nvSpPr>
        <p:spPr>
          <a:xfrm>
            <a:off x="1326950" y="3530000"/>
            <a:ext cx="6609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 1 1 1 1 1">
  <p:cSld name="CUSTOM_1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685800" y="13990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 - Titre Chapitr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SFEIR_fond_blanc.pn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25" y="1451025"/>
            <a:ext cx="3566726" cy="1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1098700" y="2766250"/>
            <a:ext cx="701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7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coeur du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subTitle"/>
          </p:nvPr>
        </p:nvSpPr>
        <p:spPr>
          <a:xfrm>
            <a:off x="685800" y="369597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ctrTitle"/>
          </p:nvPr>
        </p:nvSpPr>
        <p:spPr>
          <a:xfrm>
            <a:off x="685800" y="2635963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SFEIR_fond_blanc.png"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038" y="1300400"/>
            <a:ext cx="3333925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subTitle"/>
          </p:nvPr>
        </p:nvSpPr>
        <p:spPr>
          <a:xfrm>
            <a:off x="685800" y="3720732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type="ctrTitle"/>
          </p:nvPr>
        </p:nvSpPr>
        <p:spPr>
          <a:xfrm>
            <a:off x="685800" y="2592774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school_logo.png"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028" y="394447"/>
            <a:ext cx="2641950" cy="2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gular background 1">
  <p:cSld name="CUSTOM_10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elcome pag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lymer background">
  <p:cSld name="CUSTOM_10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gular background 1">
  <p:cSld name="CUSTOM_10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1320425" y="2863700"/>
            <a:ext cx="64290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for Code">
  <p:cSld name="CUSTOM_10_2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501850" y="1369475"/>
            <a:ext cx="39042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2" type="body"/>
          </p:nvPr>
        </p:nvSpPr>
        <p:spPr>
          <a:xfrm>
            <a:off x="4558450" y="1369475"/>
            <a:ext cx="42105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sfeir_burger_bleu.png"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811" y="4744655"/>
            <a:ext cx="239825" cy="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1">
  <p:cSld name="CUSTOM_1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6 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80200" y="2388000"/>
            <a:ext cx="7383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pic>
        <p:nvPicPr>
          <p:cNvPr descr="LOGO SFEIR_fond_blanc.png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81" y="1154150"/>
            <a:ext cx="2921626" cy="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idx="1" type="subTitle"/>
          </p:nvPr>
        </p:nvSpPr>
        <p:spPr>
          <a:xfrm>
            <a:off x="1326950" y="3530000"/>
            <a:ext cx="6609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 1 1 1 1 1">
  <p:cSld name="CUSTOM_1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for Code">
  <p:cSld name="CUSTOM_10_2"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3600"/>
              <a:buNone/>
              <a:defRPr b="1" sz="36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501850" y="1369475"/>
            <a:ext cx="39042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4558450" y="1369475"/>
            <a:ext cx="42105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sfeir_burger_bleu+txt.png" id="22" name="Shape 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4749143"/>
            <a:ext cx="706900" cy="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ctrTitle"/>
          </p:nvPr>
        </p:nvSpPr>
        <p:spPr>
          <a:xfrm>
            <a:off x="685800" y="13990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5" name="Shape 165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 - Titre Chapitr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3800">
                <a:solidFill>
                  <a:srgbClr val="E34C26"/>
                </a:solidFill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SFEIR_fond_blanc.pn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25" y="1451025"/>
            <a:ext cx="3566726" cy="1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1098700" y="2766250"/>
            <a:ext cx="701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57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développeur </a:t>
            </a:r>
            <a:r>
              <a:rPr lang="fr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au coeur du </a:t>
            </a:r>
            <a:r>
              <a:rPr lang="fr" sz="3000">
                <a:solidFill>
                  <a:srgbClr val="E84F0E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digital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subTitle"/>
          </p:nvPr>
        </p:nvSpPr>
        <p:spPr>
          <a:xfrm>
            <a:off x="685800" y="369597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Shape 176"/>
          <p:cNvSpPr txBox="1"/>
          <p:nvPr>
            <p:ph type="ctrTitle"/>
          </p:nvPr>
        </p:nvSpPr>
        <p:spPr>
          <a:xfrm>
            <a:off x="685800" y="2635963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little_sfeir.pn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3" y="4749850"/>
            <a:ext cx="250500" cy="197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SFEIR_fond_blanc.png"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038" y="1300400"/>
            <a:ext cx="3333925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FEIR 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subTitle"/>
          </p:nvPr>
        </p:nvSpPr>
        <p:spPr>
          <a:xfrm>
            <a:off x="685800" y="3720732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Shape 182"/>
          <p:cNvSpPr txBox="1"/>
          <p:nvPr>
            <p:ph type="ctrTitle"/>
          </p:nvPr>
        </p:nvSpPr>
        <p:spPr>
          <a:xfrm>
            <a:off x="685800" y="2592774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school_logo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028" y="394447"/>
            <a:ext cx="2641950" cy="23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81000" y="86916"/>
            <a:ext cx="85122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1pPr>
            <a:lvl2pPr lvl="1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2pPr>
            <a:lvl3pPr lvl="2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3pPr>
            <a:lvl4pPr lvl="3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4pPr>
            <a:lvl5pPr lvl="4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5pPr>
            <a:lvl6pPr lvl="5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6pPr>
            <a:lvl7pPr lvl="6" marL="9144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7pPr>
            <a:lvl8pPr lvl="7" marL="13716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8pPr>
            <a:lvl9pPr lvl="8" marL="18288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400"/>
              <a:buNone/>
              <a:defRPr sz="2400">
                <a:solidFill>
                  <a:srgbClr val="E84F0E"/>
                </a:solidFill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755650" y="951310"/>
            <a:ext cx="82296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 algn="l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ymbol"/>
              <a:buChar char="■"/>
              <a:defRPr/>
            </a:lvl1pPr>
            <a:lvl2pPr indent="-355600" lvl="1" marL="914400" rtl="0" algn="l">
              <a:spcBef>
                <a:spcPts val="510"/>
              </a:spcBef>
              <a:spcAft>
                <a:spcPts val="0"/>
              </a:spcAft>
              <a:buClr>
                <a:srgbClr val="E00000"/>
              </a:buClr>
              <a:buSzPts val="2000"/>
              <a:buChar char="4"/>
              <a:defRPr/>
            </a:lvl2pPr>
            <a:lvl3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429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Char char="–"/>
              <a:defRPr/>
            </a:lvl4pPr>
            <a:lvl5pPr indent="-330200" lvl="4" marL="22860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5pPr>
            <a:lvl6pPr indent="-317500" lvl="5" marL="27432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6pPr>
            <a:lvl7pPr indent="-304800" lvl="6" marL="32004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·"/>
              <a:defRPr/>
            </a:lvl7pPr>
            <a:lvl8pPr indent="-330200" lvl="7" marL="36576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·"/>
              <a:defRPr/>
            </a:lvl8pPr>
            <a:lvl9pPr indent="-317500" lvl="8" marL="411480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·"/>
              <a:defRPr/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3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1">
  <p:cSld name="CUSTOM_1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6 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80200" y="2388000"/>
            <a:ext cx="73836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/>
        </p:txBody>
      </p:sp>
      <p:pic>
        <p:nvPicPr>
          <p:cNvPr descr="LOGO SFEIR_fond_blanc.png"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81" y="1154150"/>
            <a:ext cx="2921626" cy="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idx="1" type="subTitle"/>
          </p:nvPr>
        </p:nvSpPr>
        <p:spPr>
          <a:xfrm>
            <a:off x="1326950" y="3530000"/>
            <a:ext cx="6609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rgbClr val="878787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ise en page personnalisée 7 1 1 1 1 1 1">
  <p:cSld name="CUSTOM_1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0168A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2600"/>
              <a:buFont typeface="Montserrat"/>
              <a:buNone/>
              <a:defRPr b="1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E34C26"/>
              </a:buClr>
              <a:buSzPts val="2200"/>
              <a:buFont typeface="Montserrat"/>
              <a:buChar char="●"/>
              <a:defRPr sz="22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2000"/>
              <a:buFont typeface="Montserrat"/>
              <a:buChar char="○"/>
              <a:defRPr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Montserrat"/>
              <a:buChar char="■"/>
              <a:defRPr sz="18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  <a:defRPr sz="18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200"/>
              <a:buFont typeface="Calibri"/>
              <a:buChar char="●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600"/>
              <a:buFont typeface="Calibri"/>
              <a:buChar char="○"/>
              <a:defRPr sz="1600"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400"/>
              <a:buFont typeface="Calibri"/>
              <a:buChar char="■"/>
              <a:defRPr>
                <a:solidFill>
                  <a:srgbClr val="0B426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://localhost:9000/api/peoples/:id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3.png"/><Relationship Id="rId4" Type="http://schemas.openxmlformats.org/officeDocument/2006/relationships/image" Target="../media/image6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0.xml"/><Relationship Id="rId3" Type="http://schemas.openxmlformats.org/officeDocument/2006/relationships/hyperlink" Target="http://localhost:9000/api/peoples/:id" TargetMode="Externa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angular/angular-cli" TargetMode="External"/><Relationship Id="rId4" Type="http://schemas.openxmlformats.org/officeDocument/2006/relationships/image" Target="../media/image50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7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8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6.xml"/><Relationship Id="rId3" Type="http://schemas.openxmlformats.org/officeDocument/2006/relationships/hyperlink" Target="https://angular.io/docs/ts/latest/api/common/DatePipe.html" TargetMode="Externa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84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74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0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Relationship Id="rId5" Type="http://schemas.openxmlformats.org/officeDocument/2006/relationships/image" Target="../media/image85.png"/><Relationship Id="rId6" Type="http://schemas.openxmlformats.org/officeDocument/2006/relationships/image" Target="../media/image72.png"/><Relationship Id="rId7" Type="http://schemas.openxmlformats.org/officeDocument/2006/relationships/image" Target="../media/image79.png"/><Relationship Id="rId8" Type="http://schemas.openxmlformats.org/officeDocument/2006/relationships/image" Target="../media/image78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50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angular/material2" TargetMode="Externa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8.xml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8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81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82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86.png"/><Relationship Id="rId4" Type="http://schemas.openxmlformats.org/officeDocument/2006/relationships/hyperlink" Target="https://angular.io/" TargetMode="External"/><Relationship Id="rId5" Type="http://schemas.openxmlformats.org/officeDocument/2006/relationships/hyperlink" Target="https://angular.io/docs/ts/latest/api/" TargetMode="External"/><Relationship Id="rId6" Type="http://schemas.openxmlformats.org/officeDocument/2006/relationships/hyperlink" Target="http://victorsavkin.com/" TargetMode="External"/><Relationship Id="rId7" Type="http://schemas.openxmlformats.org/officeDocument/2006/relationships/hyperlink" Target="http://blog.thoughtram.io/categories/angular-2/" TargetMode="External"/><Relationship Id="rId8" Type="http://schemas.openxmlformats.org/officeDocument/2006/relationships/hyperlink" Target="https://github.com/victormejia/angular-testing-workshop#module-2-configuring-terminal-report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bit.ly/sfeir-ng-200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feir/angular2-200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localhost:9000/api/peoples" TargetMode="External"/><Relationship Id="rId4" Type="http://schemas.openxmlformats.org/officeDocument/2006/relationships/hyperlink" Target="http://localhost:9000/api/peoples/random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localhost:9000/" TargetMode="External"/><Relationship Id="rId4" Type="http://schemas.openxmlformats.org/officeDocument/2006/relationships/hyperlink" Target="http://localhost:9000/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hool_Badge_blanc.png"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351" y="657150"/>
            <a:ext cx="2663301" cy="22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3569257" y="1570263"/>
            <a:ext cx="2005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A31E1E"/>
                </a:solidFill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endParaRPr b="1" sz="1800">
              <a:solidFill>
                <a:srgbClr val="A31E1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1357500" y="3021529"/>
            <a:ext cx="64290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Bienvenue à la Sfeir School</a:t>
            </a:r>
            <a:br>
              <a:rPr b="1" lang="f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f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ANGULAR  200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Déroulement de la formation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330300" y="1006400"/>
            <a:ext cx="83259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concept clé d’Angular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TP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une branche d’exercice : step-00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une branche de solution : step-00-solution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9 : Réutilisation des composants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330325" y="53377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Shape 949"/>
          <p:cNvSpPr txBox="1"/>
          <p:nvPr/>
        </p:nvSpPr>
        <p:spPr>
          <a:xfrm>
            <a:off x="330311" y="680075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Shape 95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51" name="Shape 951"/>
          <p:cNvSpPr txBox="1"/>
          <p:nvPr/>
        </p:nvSpPr>
        <p:spPr>
          <a:xfrm>
            <a:off x="153000" y="88777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step-09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Créer un composant pur pour éviter la duplication</a:t>
            </a:r>
            <a:endParaRPr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Shape 952"/>
          <p:cNvSpPr txBox="1"/>
          <p:nvPr/>
        </p:nvSpPr>
        <p:spPr>
          <a:xfrm>
            <a:off x="330300" y="1865075"/>
            <a:ext cx="83259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CardComponent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qui affichera les détails d’une personne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 g c shared/card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note: Ce composant sera créé dans le répertoire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src/app/shared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 il sera utilisé à plusieurs endroits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 transférer les contenus HTML et CSS du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PersonComponent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Faire en sorte que le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PersonComponent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utilise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CardComponent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&lt;sfeir-card [person]=</a:t>
            </a:r>
            <a:r>
              <a:rPr b="1" lang="fr" sz="1800">
                <a:solidFill>
                  <a:srgbClr val="FF007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"person"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&gt;&lt;/sfeir-card&gt;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Ajouter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CardComponent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dans les déclarations du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NgModule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step-09-solution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Shape 95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/>
        </p:nvSpPr>
        <p:spPr>
          <a:xfrm>
            <a:off x="330300" y="1865075"/>
            <a:ext cx="83259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Même question que précédemment...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Faire en sorte que le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PeopleComponent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utilise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CardComponent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Shape 96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10 : La même chose pour les people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330325" y="53377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Shape 966"/>
          <p:cNvSpPr txBox="1"/>
          <p:nvPr/>
        </p:nvSpPr>
        <p:spPr>
          <a:xfrm>
            <a:off x="330311" y="680075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Shape 96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68" name="Shape 968"/>
          <p:cNvSpPr txBox="1"/>
          <p:nvPr/>
        </p:nvSpPr>
        <p:spPr>
          <a:xfrm>
            <a:off x="153000" y="88777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step-10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step-10-solution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Shape 97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11 : supprimer une personne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Shape 981"/>
          <p:cNvSpPr/>
          <p:nvPr/>
        </p:nvSpPr>
        <p:spPr>
          <a:xfrm>
            <a:off x="512750" y="4638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Shape 982"/>
          <p:cNvSpPr txBox="1"/>
          <p:nvPr/>
        </p:nvSpPr>
        <p:spPr>
          <a:xfrm>
            <a:off x="512736" y="610150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Shape 98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4" name="Shape 984"/>
          <p:cNvSpPr txBox="1"/>
          <p:nvPr/>
        </p:nvSpPr>
        <p:spPr>
          <a:xfrm>
            <a:off x="153000" y="12315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step-11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Shape 985"/>
          <p:cNvSpPr txBox="1"/>
          <p:nvPr/>
        </p:nvSpPr>
        <p:spPr>
          <a:xfrm>
            <a:off x="558900" y="1821350"/>
            <a:ext cx="83259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Ajouter un événement clic sur le bouton de suppression dans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CardComponent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Propager l’événement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l’événement devra s’appeler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personDelete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astuce : utiliser @Output()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dans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PeopleComponent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supprimer  l’élément de la liste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L’API à utiliser est celle-ci: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DELETE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http://localhost:9000/api/peoples/:id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retourne une collection de personnes à jour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step-11-solution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Shape 99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97" name="Shape 997"/>
          <p:cNvSpPr txBox="1"/>
          <p:nvPr>
            <p:ph type="title"/>
          </p:nvPr>
        </p:nvSpPr>
        <p:spPr>
          <a:xfrm>
            <a:off x="1229750" y="3543125"/>
            <a:ext cx="64290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Si vous appréciez la formation, Envoyez un Tweet !</a:t>
            </a:r>
            <a:endParaRPr sz="1800"/>
          </a:p>
        </p:txBody>
      </p:sp>
      <p:sp>
        <p:nvSpPr>
          <p:cNvPr id="998" name="Shape 998"/>
          <p:cNvSpPr txBox="1"/>
          <p:nvPr>
            <p:ph type="title"/>
          </p:nvPr>
        </p:nvSpPr>
        <p:spPr>
          <a:xfrm>
            <a:off x="1357500" y="4027025"/>
            <a:ext cx="70389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#sfeirschool #angular #ItsJustAngular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/>
              <a:t>@sfeir @cbalit</a:t>
            </a:r>
            <a:endParaRPr/>
          </a:p>
        </p:txBody>
      </p:sp>
      <p:grpSp>
        <p:nvGrpSpPr>
          <p:cNvPr id="999" name="Shape 999"/>
          <p:cNvGrpSpPr/>
          <p:nvPr/>
        </p:nvGrpSpPr>
        <p:grpSpPr>
          <a:xfrm>
            <a:off x="2865400" y="1043400"/>
            <a:ext cx="3028200" cy="2206025"/>
            <a:chOff x="130775" y="1408350"/>
            <a:chExt cx="3028200" cy="2206025"/>
          </a:xfrm>
        </p:grpSpPr>
        <p:pic>
          <p:nvPicPr>
            <p:cNvPr descr="school_Badge_blanc.png" id="1000" name="Shape 1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226" y="1408350"/>
              <a:ext cx="2663301" cy="220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1" name="Shape 1001"/>
            <p:cNvSpPr txBox="1"/>
            <p:nvPr/>
          </p:nvSpPr>
          <p:spPr>
            <a:xfrm>
              <a:off x="130775" y="2088060"/>
              <a:ext cx="3028200" cy="846600"/>
            </a:xfrm>
            <a:prstGeom prst="rect">
              <a:avLst/>
            </a:prstGeom>
            <a:noFill/>
            <a:ln cap="flat" cmpd="sng" w="9525">
              <a:solidFill>
                <a:srgbClr val="D6494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solidFill>
                    <a:srgbClr val="A31E1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ANGULAR 200</a:t>
              </a:r>
              <a:endParaRPr b="1" sz="1800">
                <a:solidFill>
                  <a:srgbClr val="A31E1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002" name="Shape 1002"/>
          <p:cNvPicPr preferRelativeResize="0"/>
          <p:nvPr/>
        </p:nvPicPr>
        <p:blipFill rotWithShape="1">
          <a:blip r:embed="rId4">
            <a:alphaModFix/>
          </a:blip>
          <a:srcRect b="28548" l="30078" r="30449" t="32558"/>
          <a:stretch/>
        </p:blipFill>
        <p:spPr>
          <a:xfrm>
            <a:off x="4122225" y="209150"/>
            <a:ext cx="644050" cy="6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 des concepts plus avancés</a:t>
            </a:r>
            <a:endParaRPr/>
          </a:p>
        </p:txBody>
      </p:sp>
      <p:sp>
        <p:nvSpPr>
          <p:cNvPr id="1008" name="Shape 1008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Formulaires et validations</a:t>
            </a:r>
            <a:endParaRPr/>
          </a:p>
        </p:txBody>
      </p:sp>
      <p:sp>
        <p:nvSpPr>
          <p:cNvPr id="1014" name="Shape 1014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20" name="Shape 1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900" y="792650"/>
            <a:ext cx="3558200" cy="35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Angular next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04938"/>
            <a:ext cx="60960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26" name="Shape 1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425" y="231475"/>
            <a:ext cx="647035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32" name="Shape 1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75" y="228600"/>
            <a:ext cx="8375650" cy="42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75" y="166875"/>
            <a:ext cx="8379226" cy="43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formulaires avec Angular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Template Driven Forms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Model Driven Forms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Shape 1044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Template Driven Forms</a:t>
            </a:r>
            <a:endParaRPr/>
          </a:p>
        </p:txBody>
      </p:sp>
      <p:sp>
        <p:nvSpPr>
          <p:cNvPr id="1050" name="Shape 1050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Template Driven Forms : FormsModule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Shape 105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57" name="Shape 1057"/>
          <p:cNvSpPr txBox="1"/>
          <p:nvPr/>
        </p:nvSpPr>
        <p:spPr>
          <a:xfrm>
            <a:off x="177325" y="1144550"/>
            <a:ext cx="86418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NgModule } </a:t>
            </a: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FormsModule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'@angular/forms'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@NgModule({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imports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BrowserModule, </a:t>
            </a:r>
            <a:r>
              <a:rPr b="1"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FormsModule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declarations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 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providers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bootstrap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AppModule {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Template Driven Forms : Syntaxe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Shape 106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64" name="Shape 1064"/>
          <p:cNvSpPr txBox="1"/>
          <p:nvPr/>
        </p:nvSpPr>
        <p:spPr>
          <a:xfrm>
            <a:off x="280350" y="919575"/>
            <a:ext cx="83259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="ngForm" 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fr" sz="20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déclarer une référence sur un  formulaire (#f est un exemple de réf)</a:t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.value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Calibri"/>
              <a:buChar char="○"/>
            </a:pPr>
            <a:r>
              <a:rPr lang="fr" sz="20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JSON avec les valeurs de tous les champs de ce formulaire</a:t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Shape 1065"/>
          <p:cNvSpPr txBox="1"/>
          <p:nvPr/>
        </p:nvSpPr>
        <p:spPr>
          <a:xfrm>
            <a:off x="621700" y="2888275"/>
            <a:ext cx="75096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 </a:t>
            </a:r>
            <a:r>
              <a:rPr b="1"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b="1"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1"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"ngForm"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1800"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(ngSubmit)=</a:t>
            </a:r>
            <a:r>
              <a:rPr lang="fr" sz="18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"onSubmit(</a:t>
            </a:r>
            <a:r>
              <a:rPr b="1" lang="fr" sz="18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1" lang="fr" sz="18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.value</a:t>
            </a:r>
            <a:r>
              <a:rPr lang="fr" sz="18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)"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Template Driven Forms : 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Syntaxe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1" name="Shape 107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2" name="Shape 1072"/>
          <p:cNvSpPr txBox="1"/>
          <p:nvPr/>
        </p:nvSpPr>
        <p:spPr>
          <a:xfrm>
            <a:off x="280350" y="761175"/>
            <a:ext cx="83259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ngModel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le binding d’un contrôle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associer un contrôle au champ (obligatoire avec un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ngModel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Shape 1073"/>
          <p:cNvSpPr txBox="1"/>
          <p:nvPr/>
        </p:nvSpPr>
        <p:spPr>
          <a:xfrm>
            <a:off x="280350" y="1995650"/>
            <a:ext cx="8109900" cy="24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"title" </a:t>
            </a:r>
            <a:r>
              <a:rPr b="1"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ngModel </a:t>
            </a:r>
            <a:r>
              <a:rPr b="1"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b="1"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ngModel]=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"firstname"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"firstname"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[(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ngModel)]=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"postalCode"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name=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"postalCode" </a:t>
            </a:r>
            <a:r>
              <a:rPr b="1"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4" name="Shape 1074"/>
          <p:cNvSpPr txBox="1"/>
          <p:nvPr/>
        </p:nvSpPr>
        <p:spPr>
          <a:xfrm>
            <a:off x="280350" y="1562775"/>
            <a:ext cx="7961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Exemple 1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binding View → Model</a:t>
            </a:r>
            <a:endParaRPr/>
          </a:p>
        </p:txBody>
      </p:sp>
      <p:sp>
        <p:nvSpPr>
          <p:cNvPr id="1075" name="Shape 1075"/>
          <p:cNvSpPr txBox="1"/>
          <p:nvPr/>
        </p:nvSpPr>
        <p:spPr>
          <a:xfrm>
            <a:off x="280350" y="2586600"/>
            <a:ext cx="7961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Exemple 2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binding Model → View</a:t>
            </a:r>
            <a:endParaRPr/>
          </a:p>
        </p:txBody>
      </p:sp>
      <p:sp>
        <p:nvSpPr>
          <p:cNvPr id="1076" name="Shape 1076"/>
          <p:cNvSpPr txBox="1"/>
          <p:nvPr/>
        </p:nvSpPr>
        <p:spPr>
          <a:xfrm>
            <a:off x="280350" y="3595300"/>
            <a:ext cx="7961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Exemple 3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binding bi-directionnel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Template Driven Forms : Syntaxe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Shape 108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83" name="Shape 1083"/>
          <p:cNvSpPr txBox="1"/>
          <p:nvPr/>
        </p:nvSpPr>
        <p:spPr>
          <a:xfrm>
            <a:off x="280350" y="919575"/>
            <a:ext cx="83259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ngModelGroup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regrouper des contrôles dans un sous-objet (optionnel)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 txBox="1"/>
          <p:nvPr/>
        </p:nvSpPr>
        <p:spPr>
          <a:xfrm>
            <a:off x="280350" y="1567175"/>
            <a:ext cx="81099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ngModelGroup=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"address"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&lt;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ngModel name=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"city"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ngModelGroup=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"address"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&lt;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ngModel name=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"postalCode"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/>
          <p:nvPr/>
        </p:nvSpPr>
        <p:spPr>
          <a:xfrm>
            <a:off x="305525" y="18810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Shape 1090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1" name="Shape 1091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12 : ajouter une personne (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1/2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2" name="Shape 1092"/>
          <p:cNvSpPr txBox="1"/>
          <p:nvPr/>
        </p:nvSpPr>
        <p:spPr>
          <a:xfrm>
            <a:off x="374080" y="334350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Shape 109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4" name="Shape 1094"/>
          <p:cNvSpPr txBox="1"/>
          <p:nvPr/>
        </p:nvSpPr>
        <p:spPr>
          <a:xfrm>
            <a:off x="330300" y="1973750"/>
            <a:ext cx="83259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Petite contrainte : affichage dans une modale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PeopleComponent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 été complété avec deux méthodes :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showDialog()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permet d’afficher la modale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hideDialog()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permet de cacher la modale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template a été complété avec :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 bouton pour ajouter une personne (affiche la modale d’ajout)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l’HTML de la modale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l’emplacement du formulaire d’ajout… (voir slide suivant)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Shape 1095"/>
          <p:cNvSpPr txBox="1"/>
          <p:nvPr/>
        </p:nvSpPr>
        <p:spPr>
          <a:xfrm>
            <a:off x="153000" y="12315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step-12</a:t>
            </a:r>
            <a:endParaRPr b="1"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696600" y="1695028"/>
            <a:ext cx="79128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Quickstart</a:t>
            </a:r>
            <a:endParaRPr/>
          </a:p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/>
        </p:nvSpPr>
        <p:spPr>
          <a:xfrm>
            <a:off x="305525" y="18810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Shape 1101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2" name="Shape 1102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12 : ajouter une personne (2/2)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3" name="Shape 1103"/>
          <p:cNvSpPr txBox="1"/>
          <p:nvPr/>
        </p:nvSpPr>
        <p:spPr>
          <a:xfrm>
            <a:off x="374080" y="334350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Shape 110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05" name="Shape 1105"/>
          <p:cNvSpPr txBox="1"/>
          <p:nvPr/>
        </p:nvSpPr>
        <p:spPr>
          <a:xfrm>
            <a:off x="711300" y="1287950"/>
            <a:ext cx="8325900" cy="3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FormComponent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(dans shared)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 g c shared/form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vous trouverez dans app/static les fichiers HTML et CSS à utiliser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Sorties: </a:t>
            </a:r>
            <a:r>
              <a:rPr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cancel )</a:t>
            </a:r>
            <a:r>
              <a:rPr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( save 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Mettre à jour le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PeopleComponent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en y intégrant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FormComponent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implémenter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 le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PeopleComponent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la méthode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qui ajoute un contact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L’API à utiliser est celle-ci: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POST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http://localhost:9000/api/peoples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retourne la personne créée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Pensez à ajouter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FormComponent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dans les déclarations du module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Shape 1106"/>
          <p:cNvSpPr txBox="1"/>
          <p:nvPr/>
        </p:nvSpPr>
        <p:spPr>
          <a:xfrm>
            <a:off x="153000" y="8505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step-12</a:t>
            </a:r>
            <a:endParaRPr b="1"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step-12-solution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Shape 111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/>
          <p:nvPr/>
        </p:nvSpPr>
        <p:spPr>
          <a:xfrm>
            <a:off x="330300" y="1438875"/>
            <a:ext cx="8325900" cy="3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UpdateComponent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 g c update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Ce composant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doit être accessible via l'url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#/edit/:id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pensez à mettre à jour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src/app/app.routes.ts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ainsi que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src/app/shared/card/card.component.html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Récupérer le paramètre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id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depuis la route (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ActivatedRoute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Utiliser l’API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/api/peoples/:id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(GET)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Shape 1118"/>
          <p:cNvSpPr/>
          <p:nvPr/>
        </p:nvSpPr>
        <p:spPr>
          <a:xfrm>
            <a:off x="88366" y="18810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0" name="Shape 1120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13 : modifier une personne (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1/2)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156920" y="334350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Shape 112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3" name="Shape 1123"/>
          <p:cNvSpPr txBox="1"/>
          <p:nvPr/>
        </p:nvSpPr>
        <p:spPr>
          <a:xfrm>
            <a:off x="1610900" y="749475"/>
            <a:ext cx="6685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step-13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/>
        </p:nvSpPr>
        <p:spPr>
          <a:xfrm>
            <a:off x="330300" y="1438875"/>
            <a:ext cx="8325900" cy="3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Utiliser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FormComponent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dans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UpdateComponent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pour afficher le formulaire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Entrée: 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 model ]</a:t>
            </a:r>
            <a:endParaRPr b="1" i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Sorties: </a:t>
            </a:r>
            <a:r>
              <a:rPr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cancel )</a:t>
            </a:r>
            <a:r>
              <a:rPr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( save )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Mettre à jour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FormComponent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en ajoutant un “mode édition”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L’idée est d’utiliser le même formulaire pour l’édition et la création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Si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alors</a:t>
            </a:r>
            <a:r>
              <a:rPr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isUpdateMode=TRUE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sinon</a:t>
            </a:r>
            <a:r>
              <a:rPr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isUpdateMode=FALSE</a:t>
            </a:r>
            <a:r>
              <a:rPr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Utiliser le Template Driven Forms, 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ngModel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 mise à jour se fait sur l’API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/api/peoples/:id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(PUT)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Shape 1129"/>
          <p:cNvSpPr/>
          <p:nvPr/>
        </p:nvSpPr>
        <p:spPr>
          <a:xfrm>
            <a:off x="98300" y="1517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Shape 1130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Shape 1131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13 : modifier une personne (2/2)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" name="Shape 1132"/>
          <p:cNvSpPr txBox="1"/>
          <p:nvPr/>
        </p:nvSpPr>
        <p:spPr>
          <a:xfrm>
            <a:off x="166855" y="297975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Shape 113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34" name="Shape 1134"/>
          <p:cNvSpPr txBox="1"/>
          <p:nvPr/>
        </p:nvSpPr>
        <p:spPr>
          <a:xfrm>
            <a:off x="1348925" y="749475"/>
            <a:ext cx="7074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step-13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step-13-solution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Shape 114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Template Driven Forms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Validation</a:t>
            </a:r>
            <a:endParaRPr/>
          </a:p>
        </p:txBody>
      </p:sp>
      <p:sp>
        <p:nvSpPr>
          <p:cNvPr id="1146" name="Shape 1146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états d’un contrôle (ou groupe)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Shape 1152"/>
          <p:cNvSpPr txBox="1"/>
          <p:nvPr/>
        </p:nvSpPr>
        <p:spPr>
          <a:xfrm>
            <a:off x="153000" y="1204525"/>
            <a:ext cx="88380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control.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pristine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l’utilisateur n’a pas interagi avec 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control.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dirty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l’utilisateur a déjà interagi avec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control.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valid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est valide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control.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invalid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n’est pas valide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control.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touched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 perdu le focus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control.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untouched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n’a pas encore perdu le focus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Shape 115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/>
        </p:nvSpPr>
        <p:spPr>
          <a:xfrm>
            <a:off x="330300" y="1489450"/>
            <a:ext cx="83259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Class name disponible pour le skin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.ng-valid / </a:t>
            </a:r>
            <a:r>
              <a:rPr lang="fr" sz="18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.ng-invalid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.ng-pristine / </a:t>
            </a:r>
            <a:r>
              <a:rPr lang="fr" sz="18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.ng-dirty</a:t>
            </a:r>
            <a:endParaRPr sz="180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.ng-touched / .ng-untouched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Shape 1159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classes CSS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0" name="Shape 116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La gestion des erreurs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6" name="Shape 1166"/>
          <p:cNvSpPr txBox="1"/>
          <p:nvPr/>
        </p:nvSpPr>
        <p:spPr>
          <a:xfrm>
            <a:off x="153000" y="1012925"/>
            <a:ext cx="8838000" cy="3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Pour un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groupe de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contrôles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un contrôle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control.valid, control.invalid ...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control.errors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Par exemple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f.valid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f.errors.minlength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3716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Astuce :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f.errors?.minlength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Shape 116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Exemple avec gestion des erreurs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3" name="Shape 117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74" name="Shape 1174"/>
          <p:cNvSpPr txBox="1"/>
          <p:nvPr/>
        </p:nvSpPr>
        <p:spPr>
          <a:xfrm>
            <a:off x="153000" y="1405575"/>
            <a:ext cx="86418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name=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"user"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ngModel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#userRef=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"ngModel"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required&gt;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div </a:t>
            </a:r>
            <a:r>
              <a:rPr b="1"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[hidden]=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"!userRef.errors?.required"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span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class=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"help-block"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&gt;Ce champ est obligatoire&lt;/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La stack “officielle”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699650" y="749475"/>
            <a:ext cx="67011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Angular CLI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https://github.com/angular/angular-cli</a:t>
            </a:r>
            <a:endParaRPr b="1" sz="18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b="18903" l="0" r="0" t="0"/>
          <a:stretch/>
        </p:blipFill>
        <p:spPr>
          <a:xfrm>
            <a:off x="1469000" y="1898625"/>
            <a:ext cx="6206000" cy="324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0" name="Shape 1180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14 : valider votre formulaire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1" name="Shape 1181"/>
          <p:cNvSpPr/>
          <p:nvPr/>
        </p:nvSpPr>
        <p:spPr>
          <a:xfrm>
            <a:off x="153000" y="1517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Shape 1182"/>
          <p:cNvSpPr txBox="1"/>
          <p:nvPr/>
        </p:nvSpPr>
        <p:spPr>
          <a:xfrm>
            <a:off x="221555" y="298025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Shape 118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4" name="Shape 1184"/>
          <p:cNvSpPr txBox="1"/>
          <p:nvPr/>
        </p:nvSpPr>
        <p:spPr>
          <a:xfrm>
            <a:off x="74250" y="90682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step-14</a:t>
            </a:r>
            <a:endParaRPr b="1"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Shape 1185"/>
          <p:cNvSpPr txBox="1"/>
          <p:nvPr/>
        </p:nvSpPr>
        <p:spPr>
          <a:xfrm>
            <a:off x="330300" y="1661925"/>
            <a:ext cx="83259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Valider les champs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Firstname :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required + min 2 lettres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Lastname :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required + min 2 lettres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Email :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required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Phone: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required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et 10 digits ⇒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\d{10}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Afficher des messages en fonction des erreurs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Utiliser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[class.errors]="control.errors"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pour appliquer une classe CSS “errors”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par ex: .errors{color:red;}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step-14-solution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Shape 119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 Driven Forms</a:t>
            </a:r>
            <a:endParaRPr/>
          </a:p>
        </p:txBody>
      </p:sp>
      <p:sp>
        <p:nvSpPr>
          <p:cNvPr id="1197" name="Shape 1197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Shape 1202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 Driven Forms : ReactiveFormsModule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3" name="Shape 120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04" name="Shape 1204"/>
          <p:cNvSpPr txBox="1"/>
          <p:nvPr/>
        </p:nvSpPr>
        <p:spPr>
          <a:xfrm>
            <a:off x="201950" y="983950"/>
            <a:ext cx="86418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NgModule } </a:t>
            </a: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ReactiveFormsModule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'@angular/forms'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@NgModule({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imports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BrowserModule, </a:t>
            </a:r>
            <a:r>
              <a:rPr b="1"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ReactiveFormsModule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declarations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 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providers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bootstrap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AppModule {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Model Driven Forms : Template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0" name="Shape 121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1" name="Shape 1211"/>
          <p:cNvSpPr txBox="1"/>
          <p:nvPr/>
        </p:nvSpPr>
        <p:spPr>
          <a:xfrm>
            <a:off x="406500" y="1006400"/>
            <a:ext cx="83259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Référence au modèle de formulaire via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formGroup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Mapping de controls via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formControlName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212" name="Shape 1212"/>
          <p:cNvSpPr txBox="1"/>
          <p:nvPr/>
        </p:nvSpPr>
        <p:spPr>
          <a:xfrm>
            <a:off x="359100" y="1981700"/>
            <a:ext cx="84258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 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[formGroup]=</a:t>
            </a:r>
            <a:r>
              <a:rPr b="1" lang="fr" sz="17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"editForm"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b="1" lang="fr" sz="1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b="1" lang="fr" sz="17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 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formControlName=</a:t>
            </a:r>
            <a:r>
              <a:rPr b="1" lang="fr" sz="17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b="1" lang="fr" sz="1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 </a:t>
            </a:r>
            <a:r>
              <a:rPr lang="fr" sz="17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[hidden]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 sz="17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"!editForm.controls.name.valid"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&gt;...&lt;/</a:t>
            </a:r>
            <a:r>
              <a:rPr b="1" lang="fr" sz="1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b="1" lang="fr" sz="1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b="1" lang="fr" sz="17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"submit" 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[disabled]=</a:t>
            </a:r>
            <a:r>
              <a:rPr b="1" lang="fr" sz="17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"!editForm.valid"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Modifier</a:t>
            </a:r>
            <a:endParaRPr sz="17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7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fr" sz="1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fr" sz="1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fr" sz="17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 Driven Forms : Syntaxe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8" name="Shape 121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19" name="Shape 1219"/>
          <p:cNvSpPr txBox="1"/>
          <p:nvPr/>
        </p:nvSpPr>
        <p:spPr>
          <a:xfrm>
            <a:off x="280350" y="919575"/>
            <a:ext cx="83259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[formGroup]</a:t>
            </a: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="editForm" 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fr" sz="20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déclarer une référence sur un modèle de formulaire “editForm”</a:t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Shape 1220"/>
          <p:cNvSpPr txBox="1"/>
          <p:nvPr/>
        </p:nvSpPr>
        <p:spPr>
          <a:xfrm>
            <a:off x="634650" y="2473800"/>
            <a:ext cx="75096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 </a:t>
            </a:r>
            <a:r>
              <a:rPr b="1" lang="fr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[formGroup]</a:t>
            </a:r>
            <a:r>
              <a:rPr b="1" lang="fr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 sz="20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fr" sz="17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editForm</a:t>
            </a:r>
            <a:r>
              <a:rPr b="1" lang="fr" sz="20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2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fr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 Driven Forms : Syntaxe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6" name="Shape 122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27" name="Shape 1227"/>
          <p:cNvSpPr txBox="1"/>
          <p:nvPr/>
        </p:nvSpPr>
        <p:spPr>
          <a:xfrm>
            <a:off x="280350" y="919575"/>
            <a:ext cx="83259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formControlName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le binding d’un contrôle</a:t>
            </a:r>
            <a:endParaRPr/>
          </a:p>
        </p:txBody>
      </p:sp>
      <p:sp>
        <p:nvSpPr>
          <p:cNvPr id="1228" name="Shape 1228"/>
          <p:cNvSpPr txBox="1"/>
          <p:nvPr/>
        </p:nvSpPr>
        <p:spPr>
          <a:xfrm>
            <a:off x="280350" y="1774400"/>
            <a:ext cx="8109900" cy="27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 </a:t>
            </a: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[formGroup]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fr" sz="17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editForm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b="1"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formControlName=</a:t>
            </a:r>
            <a:r>
              <a:rPr lang="fr" sz="18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"id"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1"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ormControlName=</a:t>
            </a:r>
            <a:r>
              <a:rPr lang="fr" sz="18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"firstname"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div </a:t>
            </a:r>
            <a:r>
              <a:rPr b="1"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formGroupName=</a:t>
            </a:r>
            <a:r>
              <a:rPr lang="fr" sz="18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"address"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&gt;...&lt;/</a:t>
            </a: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Dans la classe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4" name="Shape 123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35" name="Shape 1235"/>
          <p:cNvSpPr txBox="1"/>
          <p:nvPr/>
        </p:nvSpPr>
        <p:spPr>
          <a:xfrm>
            <a:off x="712350" y="757725"/>
            <a:ext cx="7240200" cy="3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Validators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FormControl, </a:t>
            </a:r>
            <a:r>
              <a:rPr b="1"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FormGroup</a:t>
            </a: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'@angular/forms'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@Component({...})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Component {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editForm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FormGroup;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1"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editForm</a:t>
            </a:r>
            <a:r>
              <a:rPr b="1"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FormGroup({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FormControl(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firstname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FormControl(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Validators.compose([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Validators.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Validators.minLength(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Exemple avec gestion des erreurs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1" name="Shape 124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42" name="Shape 1242"/>
          <p:cNvSpPr txBox="1"/>
          <p:nvPr/>
        </p:nvSpPr>
        <p:spPr>
          <a:xfrm>
            <a:off x="153000" y="1405575"/>
            <a:ext cx="86418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 </a:t>
            </a: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[formGroup]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"editForm"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formControlName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"firstname"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 </a:t>
            </a:r>
            <a:r>
              <a:rPr b="1"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[hidden]</a:t>
            </a:r>
            <a:r>
              <a:rPr b="1"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"!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editF</a:t>
            </a:r>
            <a:r>
              <a:rPr b="1"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orm.controls.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firstname</a:t>
            </a:r>
            <a:r>
              <a:rPr b="1"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.errors?.required"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span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"help-block"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&gt;Ce champ est obligatoire&lt;/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8" name="Shape 1248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15 : valider votre formulaire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Shape 1249"/>
          <p:cNvSpPr/>
          <p:nvPr/>
        </p:nvSpPr>
        <p:spPr>
          <a:xfrm>
            <a:off x="153000" y="1517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Shape 1250"/>
          <p:cNvSpPr txBox="1"/>
          <p:nvPr/>
        </p:nvSpPr>
        <p:spPr>
          <a:xfrm>
            <a:off x="221555" y="298025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Shape 125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52" name="Shape 1252"/>
          <p:cNvSpPr txBox="1"/>
          <p:nvPr/>
        </p:nvSpPr>
        <p:spPr>
          <a:xfrm>
            <a:off x="153000" y="12315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step-15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Shape 1253"/>
          <p:cNvSpPr txBox="1"/>
          <p:nvPr/>
        </p:nvSpPr>
        <p:spPr>
          <a:xfrm>
            <a:off x="330300" y="2044950"/>
            <a:ext cx="83259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Transformer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FormComponent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en mode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Model-Driven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Tenez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compte du mode “création” aussi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Astuces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Validators.pattern('\\d{10}')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Validators.minLength(2)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Configuration: .angular-cli.json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100200" y="682175"/>
            <a:ext cx="3381600" cy="40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"project"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"version"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"1.0.0-beta.20-4"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"angular2-200"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"root"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"src"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"outDir"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"dist"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"assets"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"assets"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"index"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"index.html"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"main"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"main.ts"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"test"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"test.ts"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"tsconfig"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"tsconfig.json"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"prefix"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"sfeir"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"mobile"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"styles"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"styles.css"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"scripts"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3560875" y="1052075"/>
            <a:ext cx="5448600" cy="3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"environments"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"source"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"environments/environment.ts"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"dev"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"environments/environment.ts"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"prod"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"environments/environment.prod.ts"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],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"addons"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"packages"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"e2e"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"protractor"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"config"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"./protractor.conf.js"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"test"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"karma"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"config"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"./karma.conf.js"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"defaults"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"styleExt"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"css"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fr" sz="110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"prefixInterfaces"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fr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step-15-solution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Shape 125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 Driven Forms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Validation personnalisée</a:t>
            </a:r>
            <a:endParaRPr/>
          </a:p>
        </p:txBody>
      </p:sp>
      <p:sp>
        <p:nvSpPr>
          <p:cNvPr id="1265" name="Shape 1265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 txBox="1"/>
          <p:nvPr/>
        </p:nvSpPr>
        <p:spPr>
          <a:xfrm>
            <a:off x="330300" y="1006400"/>
            <a:ext cx="8325900" cy="1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sa fonction de validation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 OK   : retourne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NULL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 NOK: retourne un objet sous la forme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■"/>
            </a:pP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{ nomErreur: true }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Shape 1271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Créer ses propres validateurs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2" name="Shape 1272"/>
          <p:cNvSpPr txBox="1"/>
          <p:nvPr/>
        </p:nvSpPr>
        <p:spPr>
          <a:xfrm>
            <a:off x="830275" y="2680100"/>
            <a:ext cx="7877400" cy="19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i="1"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CustomEmailValidator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(c: FormControl) {  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return (c.value.</a:t>
            </a:r>
            <a:r>
              <a:rPr lang="fr" sz="18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indexOf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!== -</a:t>
            </a:r>
            <a:r>
              <a:rPr lang="fr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3" name="Shape 127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 txBox="1"/>
          <p:nvPr/>
        </p:nvSpPr>
        <p:spPr>
          <a:xfrm>
            <a:off x="330300" y="1006400"/>
            <a:ext cx="83259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ors de la création du control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Shape 1279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Utilisation du validateur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0" name="Shape 1280"/>
          <p:cNvSpPr txBox="1"/>
          <p:nvPr/>
        </p:nvSpPr>
        <p:spPr>
          <a:xfrm>
            <a:off x="330300" y="1628900"/>
            <a:ext cx="85686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formModel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FormGroup({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FormControl(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CustomEmailValidator),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// or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FormControl(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Validators.compose([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Validators.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CustomEmailValidator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800">
              <a:solidFill>
                <a:schemeClr val="dk1"/>
              </a:solidFill>
              <a:highlight>
                <a:srgbClr val="E4E4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1" name="Shape 128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7" name="Shape 1287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16 : votre validateur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8" name="Shape 1288"/>
          <p:cNvSpPr/>
          <p:nvPr/>
        </p:nvSpPr>
        <p:spPr>
          <a:xfrm>
            <a:off x="6811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Shape 1289"/>
          <p:cNvSpPr txBox="1"/>
          <p:nvPr/>
        </p:nvSpPr>
        <p:spPr>
          <a:xfrm>
            <a:off x="749680" y="480650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Shape 129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91" name="Shape 1291"/>
          <p:cNvSpPr txBox="1"/>
          <p:nvPr/>
        </p:nvSpPr>
        <p:spPr>
          <a:xfrm>
            <a:off x="153000" y="11553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step-16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Shape 1292"/>
          <p:cNvSpPr txBox="1"/>
          <p:nvPr/>
        </p:nvSpPr>
        <p:spPr>
          <a:xfrm>
            <a:off x="330300" y="2044950"/>
            <a:ext cx="83259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Générer une classe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CustomValidators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dans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shared/form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 g class shared/form/CustomValidators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validateur (méthode statique) qui vérifie l’adresse e-mail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respectant le format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nom.p@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sfeir.com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Associer ce validateur au control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mail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Afficher dans le HTML le message correspondant au type d’erreur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step-16-solution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Shape 129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Template Driven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 Driven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Rappel</a:t>
            </a:r>
            <a:endParaRPr/>
          </a:p>
        </p:txBody>
      </p:sp>
      <p:sp>
        <p:nvSpPr>
          <p:cNvPr id="1304" name="Shape 1304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 txBox="1"/>
          <p:nvPr/>
        </p:nvSpPr>
        <p:spPr>
          <a:xfrm>
            <a:off x="338125" y="912350"/>
            <a:ext cx="36492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 classe expose le modèle de données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10" name="Shape 1310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Template-Driven vs Model-Driven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1" name="Shape 1311"/>
          <p:cNvSpPr txBox="1"/>
          <p:nvPr/>
        </p:nvSpPr>
        <p:spPr>
          <a:xfrm>
            <a:off x="5121300" y="904500"/>
            <a:ext cx="36492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 classe expose le modèle du formulaire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12" name="Shape 1312"/>
          <p:cNvSpPr txBox="1"/>
          <p:nvPr/>
        </p:nvSpPr>
        <p:spPr>
          <a:xfrm>
            <a:off x="371300" y="2288575"/>
            <a:ext cx="40392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MyComponent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any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3" name="Shape 1313"/>
          <p:cNvSpPr txBox="1"/>
          <p:nvPr/>
        </p:nvSpPr>
        <p:spPr>
          <a:xfrm>
            <a:off x="5013425" y="2278600"/>
            <a:ext cx="40392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MyComponent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formModel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FormGroup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4" name="Shape 131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/>
          <p:nvPr/>
        </p:nvSpPr>
        <p:spPr>
          <a:xfrm>
            <a:off x="338125" y="912350"/>
            <a:ext cx="36492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 classe expose le modèle de données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Binding et validation se font dans la vue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0" name="Shape 1320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Template-Driven vs Model-Driven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Shape 1321"/>
          <p:cNvSpPr txBox="1"/>
          <p:nvPr/>
        </p:nvSpPr>
        <p:spPr>
          <a:xfrm>
            <a:off x="5121300" y="904500"/>
            <a:ext cx="3649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 classe expose le modèle du formulaire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Binding et validation se font dans la classe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2" name="Shape 132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3" name="Shape 1323"/>
          <p:cNvSpPr txBox="1"/>
          <p:nvPr/>
        </p:nvSpPr>
        <p:spPr>
          <a:xfrm>
            <a:off x="338125" y="2743025"/>
            <a:ext cx="40392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 </a:t>
            </a:r>
            <a:endParaRPr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 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ngModel</a:t>
            </a:r>
            <a:endParaRPr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Shape 1324"/>
          <p:cNvSpPr txBox="1"/>
          <p:nvPr/>
        </p:nvSpPr>
        <p:spPr>
          <a:xfrm>
            <a:off x="3276825" y="2743025"/>
            <a:ext cx="54936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MyComponent {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formModel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FormGroup;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formModel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FormGroup({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FormControl</a:t>
            </a: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Validators.</a:t>
            </a:r>
            <a:r>
              <a:rPr b="1"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Template-Driven vs Model-Driven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0" name="Shape 1330"/>
          <p:cNvSpPr txBox="1"/>
          <p:nvPr/>
        </p:nvSpPr>
        <p:spPr>
          <a:xfrm>
            <a:off x="338125" y="2985450"/>
            <a:ext cx="40392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"text" </a:t>
            </a:r>
            <a:endParaRPr b="1">
              <a:solidFill>
                <a:srgbClr val="FF0076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name=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endParaRPr b="1">
              <a:solidFill>
                <a:srgbClr val="FF0076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ngModel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required&gt;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1" name="Shape 1331"/>
          <p:cNvSpPr txBox="1"/>
          <p:nvPr/>
        </p:nvSpPr>
        <p:spPr>
          <a:xfrm>
            <a:off x="4825675" y="3063175"/>
            <a:ext cx="40392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b="1"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 </a:t>
            </a:r>
            <a:endParaRPr b="1"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formControlName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2" name="Shape 133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33" name="Shape 1333"/>
          <p:cNvSpPr txBox="1"/>
          <p:nvPr/>
        </p:nvSpPr>
        <p:spPr>
          <a:xfrm>
            <a:off x="338125" y="912350"/>
            <a:ext cx="36492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 classe expose le modèle de données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Binding et validation se font dans la vue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vue contient le data binding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34" name="Shape 1334"/>
          <p:cNvSpPr txBox="1"/>
          <p:nvPr/>
        </p:nvSpPr>
        <p:spPr>
          <a:xfrm>
            <a:off x="5121300" y="904500"/>
            <a:ext cx="3649200" cy="19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 classe expose le modèle du formulaire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Binding et validation se font dans la classe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 vue contient le mapping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466275" y="854825"/>
            <a:ext cx="7439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ng new my-awesome-app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génère l’arborescence de l’application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initialise un repo Git + 1er commit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installe les deps NPM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La stack “officielle”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/>
          <p:nvPr/>
        </p:nvSpPr>
        <p:spPr>
          <a:xfrm>
            <a:off x="330300" y="1006400"/>
            <a:ext cx="54906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 logique est dans le code et non dans le template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Plus facile à tester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Prêt pour de futurs scénarios (Data-Driven-Form)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0" name="Shape 1340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Avantages du Model-Driven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163" y="1128438"/>
            <a:ext cx="294322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Shape 134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Créer vos propres services</a:t>
            </a:r>
            <a:endParaRPr/>
          </a:p>
        </p:txBody>
      </p:sp>
      <p:sp>
        <p:nvSpPr>
          <p:cNvPr id="1348" name="Shape 1348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 txBox="1"/>
          <p:nvPr/>
        </p:nvSpPr>
        <p:spPr>
          <a:xfrm>
            <a:off x="330300" y="760400"/>
            <a:ext cx="36396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Une simple classe exportée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décorateur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@Injectable()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Shape 1354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Un service Angular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5" name="Shape 1355"/>
          <p:cNvSpPr txBox="1"/>
          <p:nvPr/>
        </p:nvSpPr>
        <p:spPr>
          <a:xfrm>
            <a:off x="4053300" y="811738"/>
            <a:ext cx="46029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@Injectable()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NameService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8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this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6" name="Shape 135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Injection globale : @NgModule()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2" name="Shape 1362"/>
          <p:cNvSpPr txBox="1"/>
          <p:nvPr/>
        </p:nvSpPr>
        <p:spPr>
          <a:xfrm>
            <a:off x="230400" y="1188100"/>
            <a:ext cx="3795000" cy="224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NameService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</a:t>
            </a:r>
            <a:r>
              <a:rPr lang="fr" sz="15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5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this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3" name="Shape 136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64" name="Shape 1364"/>
          <p:cNvSpPr txBox="1"/>
          <p:nvPr/>
        </p:nvSpPr>
        <p:spPr>
          <a:xfrm>
            <a:off x="4226750" y="1199500"/>
            <a:ext cx="4757700" cy="2513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 NameService } </a:t>
            </a:r>
            <a:r>
              <a:rPr b="1"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'./shared/'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fr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AppComponent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b="1"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'./shared/'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@NgModule({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declarations</a:t>
            </a:r>
            <a:r>
              <a:rPr lang="fr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[AppComponent],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providers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b="1" lang="fr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NameService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AppModule {}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65" name="Shape 1365"/>
          <p:cNvCxnSpPr/>
          <p:nvPr/>
        </p:nvCxnSpPr>
        <p:spPr>
          <a:xfrm>
            <a:off x="3717850" y="1011925"/>
            <a:ext cx="0" cy="30861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66" name="Shape 1366"/>
          <p:cNvCxnSpPr>
            <a:stCxn id="1362" idx="0"/>
          </p:cNvCxnSpPr>
          <p:nvPr/>
        </p:nvCxnSpPr>
        <p:spPr>
          <a:xfrm flipH="1" rot="-5400000">
            <a:off x="2586300" y="729700"/>
            <a:ext cx="1553400" cy="2470200"/>
          </a:xfrm>
          <a:prstGeom prst="curvedConnector4">
            <a:avLst>
              <a:gd fmla="val -15329" name="adj1"/>
              <a:gd fmla="val 66405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367" name="Shape 1367"/>
          <p:cNvSpPr txBox="1"/>
          <p:nvPr/>
        </p:nvSpPr>
        <p:spPr>
          <a:xfrm>
            <a:off x="1659575" y="3897725"/>
            <a:ext cx="5890800" cy="1248900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@Component()</a:t>
            </a: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AppComponent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nameService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NameService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5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.name = nameService.getName();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68" name="Shape 1368"/>
          <p:cNvCxnSpPr/>
          <p:nvPr/>
        </p:nvCxnSpPr>
        <p:spPr>
          <a:xfrm flipH="1">
            <a:off x="5849075" y="2915575"/>
            <a:ext cx="843900" cy="1248900"/>
          </a:xfrm>
          <a:prstGeom prst="straightConnector1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Injection locale : @Component()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Shape 1374"/>
          <p:cNvSpPr txBox="1"/>
          <p:nvPr/>
        </p:nvSpPr>
        <p:spPr>
          <a:xfrm>
            <a:off x="230400" y="1188100"/>
            <a:ext cx="3157200" cy="224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NameService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</a:t>
            </a:r>
            <a:r>
              <a:rPr lang="fr" sz="15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'Hello'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5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this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5" name="Shape 137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76" name="Shape 1376"/>
          <p:cNvSpPr txBox="1"/>
          <p:nvPr/>
        </p:nvSpPr>
        <p:spPr>
          <a:xfrm>
            <a:off x="3523325" y="1199500"/>
            <a:ext cx="5461200" cy="3283800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 NameService } </a:t>
            </a:r>
            <a:r>
              <a:rPr b="1"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'./shared/'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5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@Component({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providers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b="1" lang="fr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NameService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5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AppComponent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fr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nameService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NameService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nameService.getName();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77" name="Shape 1377"/>
          <p:cNvCxnSpPr/>
          <p:nvPr/>
        </p:nvCxnSpPr>
        <p:spPr>
          <a:xfrm>
            <a:off x="2347125" y="1416525"/>
            <a:ext cx="1629000" cy="75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8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8" name="Shape 1378"/>
          <p:cNvCxnSpPr/>
          <p:nvPr/>
        </p:nvCxnSpPr>
        <p:spPr>
          <a:xfrm>
            <a:off x="5928825" y="2278150"/>
            <a:ext cx="1811100" cy="558900"/>
          </a:xfrm>
          <a:prstGeom prst="straightConnector1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Shape 1383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L’injection de dépendances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(DI)</a:t>
            </a:r>
            <a:endParaRPr/>
          </a:p>
        </p:txBody>
      </p:sp>
      <p:sp>
        <p:nvSpPr>
          <p:cNvPr id="1384" name="Shape 1384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Principe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0" name="Shape 1390"/>
          <p:cNvSpPr txBox="1"/>
          <p:nvPr/>
        </p:nvSpPr>
        <p:spPr>
          <a:xfrm>
            <a:off x="330425" y="1053175"/>
            <a:ext cx="8185800" cy="1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None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une classe, il y a 3 façons de gérer une dépendance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AutoNum type="arabicPeriod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L’instancier (new)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AutoNum type="arabicPeriod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 récupérer de façon définie (variable globale, singleton)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AutoNum type="arabicPeriod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la faire fournir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Shape 139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92" name="Shape 1392"/>
          <p:cNvSpPr txBox="1"/>
          <p:nvPr/>
        </p:nvSpPr>
        <p:spPr>
          <a:xfrm>
            <a:off x="816250" y="2700350"/>
            <a:ext cx="6563400" cy="18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.engine =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Engine();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.tires = Tires.getInstance();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.doors = app.</a:t>
            </a:r>
            <a:r>
              <a:rPr lang="fr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'doors'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Exemple en Angular  (avec TypeScript)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8" name="Shape 1398"/>
          <p:cNvSpPr txBox="1"/>
          <p:nvPr/>
        </p:nvSpPr>
        <p:spPr>
          <a:xfrm>
            <a:off x="587400" y="795100"/>
            <a:ext cx="7711800" cy="3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 EngineService, Tires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Service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Doors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Service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'./shared'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@Component({...})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class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constructor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engine: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EngineService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tires: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TiresService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doors: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DoorsService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) {}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9" name="Shape 139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Principe de la DI en Angular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5" name="Shape 1405"/>
          <p:cNvSpPr txBox="1"/>
          <p:nvPr/>
        </p:nvSpPr>
        <p:spPr>
          <a:xfrm>
            <a:off x="280350" y="1011663"/>
            <a:ext cx="83259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L’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njector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expose l’API pour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créer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 instances de dépendances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Provider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indique à l’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Injector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comment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créer la dépendance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 dépendance est le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type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d’objet à créer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.png" id="1406" name="Shape 1406"/>
          <p:cNvPicPr preferRelativeResize="0"/>
          <p:nvPr/>
        </p:nvPicPr>
        <p:blipFill rotWithShape="1">
          <a:blip r:embed="rId3">
            <a:alphaModFix/>
          </a:blip>
          <a:srcRect b="0" l="0" r="0" t="21642"/>
          <a:stretch/>
        </p:blipFill>
        <p:spPr>
          <a:xfrm>
            <a:off x="1304925" y="2787197"/>
            <a:ext cx="6534150" cy="21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Shape 140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08" name="Shape 1408"/>
          <p:cNvSpPr txBox="1"/>
          <p:nvPr/>
        </p:nvSpPr>
        <p:spPr>
          <a:xfrm>
            <a:off x="1361525" y="2343150"/>
            <a:ext cx="186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InjectionToken</a:t>
            </a:r>
            <a:endParaRPr b="1" sz="1800"/>
          </a:p>
        </p:txBody>
      </p:sp>
      <p:sp>
        <p:nvSpPr>
          <p:cNvPr id="1409" name="Shape 1409"/>
          <p:cNvSpPr txBox="1"/>
          <p:nvPr/>
        </p:nvSpPr>
        <p:spPr>
          <a:xfrm>
            <a:off x="5777250" y="2343150"/>
            <a:ext cx="186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Instance</a:t>
            </a:r>
            <a:endParaRPr b="1" sz="1800"/>
          </a:p>
        </p:txBody>
      </p:sp>
      <p:sp>
        <p:nvSpPr>
          <p:cNvPr id="1410" name="Shape 1410"/>
          <p:cNvSpPr txBox="1"/>
          <p:nvPr/>
        </p:nvSpPr>
        <p:spPr>
          <a:xfrm>
            <a:off x="3641400" y="2343150"/>
            <a:ext cx="186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Resolution</a:t>
            </a:r>
            <a:endParaRPr b="1" sz="18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 rôle du Provider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6" name="Shape 1416"/>
          <p:cNvSpPr txBox="1"/>
          <p:nvPr/>
        </p:nvSpPr>
        <p:spPr>
          <a:xfrm>
            <a:off x="330425" y="1053175"/>
            <a:ext cx="83259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Fait le lien entre un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InjectionToken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(token) et une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Factory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Permet de découpler la dépendance et son implémentation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API pour: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lier à une simple valeur :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faire des alias de token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créer des factory synchrones ou pas ( toFactory, toAsyncFactory)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Shape 141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La stack “officielle”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466275" y="854825"/>
            <a:ext cx="7439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ng generate component user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génère les fichiers d’un composant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src/app/user/user.component.css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src/app/user/user.component.html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urier New"/>
              <a:buChar char="○"/>
            </a:pPr>
            <a:r>
              <a:rPr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src/app/user/user.component.spec.ts</a:t>
            </a:r>
            <a:endParaRPr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src/app/user/user.component.ts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/>
          <p:nvPr/>
        </p:nvSpPr>
        <p:spPr>
          <a:xfrm>
            <a:off x="330425" y="1053175"/>
            <a:ext cx="83259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Valeur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Classe alternative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Classe aliasée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Factory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Shape 1423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Différents types de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 résolutions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4" name="Shape 142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/>
          <p:nvPr/>
        </p:nvSpPr>
        <p:spPr>
          <a:xfrm>
            <a:off x="570300" y="1223975"/>
            <a:ext cx="8085900" cy="3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providers: </a:t>
            </a: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 </a:t>
            </a: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{provide: 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V8</a:t>
            </a: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 sz="17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useValue</a:t>
            </a: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7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]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providers: [ 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{provide: V8, </a:t>
            </a:r>
            <a:r>
              <a:rPr b="1" lang="fr" sz="17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useValue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7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'V8'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providers: [ 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{provide: V8, </a:t>
            </a:r>
            <a:r>
              <a:rPr b="1" lang="fr" sz="17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useValue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7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providers: [ 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{provide: V8, </a:t>
            </a:r>
            <a:r>
              <a:rPr b="1" lang="fr" sz="17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useValue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700"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 cylinder: 8 }</a:t>
            </a:r>
            <a:r>
              <a:rPr lang="fr" sz="17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0" name="Shape 1430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Par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 valeur : useValue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1" name="Shape 143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 txBox="1"/>
          <p:nvPr/>
        </p:nvSpPr>
        <p:spPr>
          <a:xfrm>
            <a:off x="570300" y="1223975"/>
            <a:ext cx="8085900" cy="3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providers: [ </a:t>
            </a: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{provide: 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V8</a:t>
            </a: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 sz="17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useClass</a:t>
            </a: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V8} ]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providers: [V8]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providers: [ {provide: V8, </a:t>
            </a:r>
            <a:r>
              <a:rPr b="1" lang="fr" sz="17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useClass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V8Mock} ]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7" name="Shape 1437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Classe alternative : useClass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8" name="Shape 143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 txBox="1"/>
          <p:nvPr/>
        </p:nvSpPr>
        <p:spPr>
          <a:xfrm>
            <a:off x="570300" y="887319"/>
            <a:ext cx="8085900" cy="3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providers: [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 sz="17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V8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{provide: V8Engine, </a:t>
            </a:r>
            <a:r>
              <a:rPr lang="fr" sz="17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useClass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 sz="17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V8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providers: [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 sz="17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V8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{provide: V8Engine, </a:t>
            </a:r>
            <a:r>
              <a:rPr lang="fr" sz="17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useExisting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 sz="17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V8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4" name="Shape 1444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Classe 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aliasée : useExisting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5" name="Shape 144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46" name="Shape 1446"/>
          <p:cNvSpPr txBox="1"/>
          <p:nvPr/>
        </p:nvSpPr>
        <p:spPr>
          <a:xfrm>
            <a:off x="601375" y="3863100"/>
            <a:ext cx="81747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 : Réutilisation de l’instance V8</a:t>
            </a:r>
            <a:endParaRPr b="1"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7" name="Shape 1447"/>
          <p:cNvSpPr txBox="1"/>
          <p:nvPr/>
        </p:nvSpPr>
        <p:spPr>
          <a:xfrm>
            <a:off x="601375" y="1817750"/>
            <a:ext cx="81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 : Création de 2 instances de </a:t>
            </a:r>
            <a:r>
              <a:rPr b="1" lang="fr" sz="17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V8 !!</a:t>
            </a:r>
            <a:endParaRPr b="1"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Shape 1452"/>
          <p:cNvSpPr txBox="1"/>
          <p:nvPr/>
        </p:nvSpPr>
        <p:spPr>
          <a:xfrm>
            <a:off x="570300" y="946800"/>
            <a:ext cx="8085900" cy="3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export const function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createEngineFactory(dep) {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fr" sz="17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return new </a:t>
            </a:r>
            <a:r>
              <a:rPr b="1" lang="fr" sz="17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Engine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(dep.cylinders);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providers: </a:t>
            </a: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 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 sz="1700">
                <a:solidFill>
                  <a:srgbClr val="99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V8Engine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provide: </a:t>
            </a:r>
            <a:r>
              <a:rPr b="1" lang="fr" sz="170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Engine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 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7A7A4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useFactory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createEngineFactory,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deps: [</a:t>
            </a:r>
            <a:r>
              <a:rPr b="1" lang="fr" sz="1700">
                <a:solidFill>
                  <a:srgbClr val="99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V8Engine</a:t>
            </a: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3" name="Shape 1453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actory : useFactory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4" name="Shape 145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Shape 1459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Injection hiérarchique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0" name="Shape 146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61" name="Shape 1461"/>
          <p:cNvSpPr/>
          <p:nvPr/>
        </p:nvSpPr>
        <p:spPr>
          <a:xfrm>
            <a:off x="2027300" y="3688800"/>
            <a:ext cx="1478400" cy="528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Child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2" name="Shape 1462"/>
          <p:cNvSpPr/>
          <p:nvPr/>
        </p:nvSpPr>
        <p:spPr>
          <a:xfrm>
            <a:off x="2027300" y="2795950"/>
            <a:ext cx="1478400" cy="528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Parent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3" name="Shape 1463"/>
          <p:cNvSpPr/>
          <p:nvPr/>
        </p:nvSpPr>
        <p:spPr>
          <a:xfrm>
            <a:off x="2027300" y="1903100"/>
            <a:ext cx="1478400" cy="528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NgModule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64" name="Shape 1464"/>
          <p:cNvCxnSpPr>
            <a:stCxn id="1462" idx="0"/>
            <a:endCxn id="1463" idx="2"/>
          </p:cNvCxnSpPr>
          <p:nvPr/>
        </p:nvCxnSpPr>
        <p:spPr>
          <a:xfrm rot="10800000">
            <a:off x="2766500" y="2431150"/>
            <a:ext cx="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65" name="Shape 1465"/>
          <p:cNvCxnSpPr>
            <a:stCxn id="1461" idx="0"/>
            <a:endCxn id="1462" idx="2"/>
          </p:cNvCxnSpPr>
          <p:nvPr/>
        </p:nvCxnSpPr>
        <p:spPr>
          <a:xfrm rot="10800000">
            <a:off x="2766500" y="3324000"/>
            <a:ext cx="0" cy="3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66" name="Shape 1466"/>
          <p:cNvSpPr/>
          <p:nvPr/>
        </p:nvSpPr>
        <p:spPr>
          <a:xfrm>
            <a:off x="5469500" y="2750800"/>
            <a:ext cx="1288200" cy="618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Parent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7" name="Shape 1467"/>
          <p:cNvSpPr/>
          <p:nvPr/>
        </p:nvSpPr>
        <p:spPr>
          <a:xfrm>
            <a:off x="5469500" y="3643650"/>
            <a:ext cx="1288200" cy="618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Child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68" name="Shape 1468"/>
          <p:cNvCxnSpPr>
            <a:stCxn id="1466" idx="2"/>
            <a:endCxn id="1462" idx="3"/>
          </p:cNvCxnSpPr>
          <p:nvPr/>
        </p:nvCxnSpPr>
        <p:spPr>
          <a:xfrm rot="10800000">
            <a:off x="3505700" y="3059950"/>
            <a:ext cx="19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469" name="Shape 1469"/>
          <p:cNvCxnSpPr>
            <a:stCxn id="1467" idx="2"/>
            <a:endCxn id="1461" idx="3"/>
          </p:cNvCxnSpPr>
          <p:nvPr/>
        </p:nvCxnSpPr>
        <p:spPr>
          <a:xfrm rot="10800000">
            <a:off x="3505700" y="3952800"/>
            <a:ext cx="19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470" name="Shape 1470"/>
          <p:cNvSpPr txBox="1"/>
          <p:nvPr/>
        </p:nvSpPr>
        <p:spPr>
          <a:xfrm>
            <a:off x="2027300" y="912963"/>
            <a:ext cx="1478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Injection Tree</a:t>
            </a:r>
            <a:endParaRPr b="1"/>
          </a:p>
        </p:txBody>
      </p:sp>
      <p:cxnSp>
        <p:nvCxnSpPr>
          <p:cNvPr id="1471" name="Shape 1471"/>
          <p:cNvCxnSpPr>
            <a:stCxn id="1463" idx="0"/>
            <a:endCxn id="1470" idx="2"/>
          </p:cNvCxnSpPr>
          <p:nvPr/>
        </p:nvCxnSpPr>
        <p:spPr>
          <a:xfrm rot="10800000">
            <a:off x="2766500" y="1370300"/>
            <a:ext cx="0" cy="5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472" name="Shape 1472"/>
          <p:cNvSpPr txBox="1"/>
          <p:nvPr/>
        </p:nvSpPr>
        <p:spPr>
          <a:xfrm>
            <a:off x="5015475" y="912975"/>
            <a:ext cx="219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Component</a:t>
            </a:r>
            <a:r>
              <a:rPr b="1" lang="fr"/>
              <a:t> Tree</a:t>
            </a:r>
            <a:endParaRPr b="1"/>
          </a:p>
        </p:txBody>
      </p:sp>
      <p:cxnSp>
        <p:nvCxnSpPr>
          <p:cNvPr id="1473" name="Shape 1473"/>
          <p:cNvCxnSpPr>
            <a:stCxn id="1472" idx="2"/>
            <a:endCxn id="1466" idx="0"/>
          </p:cNvCxnSpPr>
          <p:nvPr/>
        </p:nvCxnSpPr>
        <p:spPr>
          <a:xfrm>
            <a:off x="6113625" y="1370175"/>
            <a:ext cx="0" cy="13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cxnSp>
        <p:nvCxnSpPr>
          <p:cNvPr id="1474" name="Shape 1474"/>
          <p:cNvCxnSpPr>
            <a:stCxn id="1466" idx="4"/>
            <a:endCxn id="1467" idx="0"/>
          </p:cNvCxnSpPr>
          <p:nvPr/>
        </p:nvCxnSpPr>
        <p:spPr>
          <a:xfrm>
            <a:off x="6113600" y="3369100"/>
            <a:ext cx="0" cy="2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Singleton ou pas...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0" name="Shape 1480"/>
          <p:cNvSpPr txBox="1"/>
          <p:nvPr/>
        </p:nvSpPr>
        <p:spPr>
          <a:xfrm>
            <a:off x="330425" y="1053175"/>
            <a:ext cx="83259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 défaut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avoir des instances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Utiliser une </a:t>
            </a:r>
            <a:r>
              <a:rPr b="1"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Factory</a:t>
            </a:r>
            <a:endParaRPr b="1" i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 créer un </a:t>
            </a:r>
            <a:r>
              <a:rPr b="1"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Shape 148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/>
          <p:nvPr/>
        </p:nvSpPr>
        <p:spPr>
          <a:xfrm>
            <a:off x="183550" y="25050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Shape 1487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8" name="Shape 1488"/>
          <p:cNvSpPr txBox="1"/>
          <p:nvPr/>
        </p:nvSpPr>
        <p:spPr>
          <a:xfrm>
            <a:off x="330300" y="2465525"/>
            <a:ext cx="8325900" cy="25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un service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PeopleService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dans le répertoire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src/app/shared/people-service/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 g s shared/people-service/people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le composant, au lieu d'appeler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http.get("/api/people")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On voudrait appeler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peopleService.fetch().subscribe(...)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manière analogue, idem pour les autres opérations CRUD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Pensez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à ajouter ce service dans les providers du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@NgModule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Shape 1489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17 : Créez votre propre service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0" name="Shape 1490"/>
          <p:cNvSpPr txBox="1"/>
          <p:nvPr/>
        </p:nvSpPr>
        <p:spPr>
          <a:xfrm>
            <a:off x="153000" y="1348725"/>
            <a:ext cx="88380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Actuellement, nous utilisons l’API </a:t>
            </a:r>
            <a:r>
              <a:rPr b="1"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Http</a:t>
            </a: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dans les composants et nous dupliquons à chaque fois l'URL de l'API. 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Améliorons ceci en créant notre propre service pour nous connecter au back-end pour les opérations de CRUD sur les personnes.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Shape 1491"/>
          <p:cNvSpPr txBox="1"/>
          <p:nvPr/>
        </p:nvSpPr>
        <p:spPr>
          <a:xfrm>
            <a:off x="252105" y="396800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Shape 1492"/>
          <p:cNvSpPr txBox="1"/>
          <p:nvPr/>
        </p:nvSpPr>
        <p:spPr>
          <a:xfrm>
            <a:off x="1683750" y="841125"/>
            <a:ext cx="5776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git checkout -f step-17</a:t>
            </a:r>
            <a:endParaRPr b="1" sz="24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Shape 149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hape 1498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step-17-solution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Shape 149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Transformer les données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avant de les afficher avec les Pipes</a:t>
            </a:r>
            <a:endParaRPr/>
          </a:p>
        </p:txBody>
      </p:sp>
      <p:sp>
        <p:nvSpPr>
          <p:cNvPr id="1505" name="Shape 1505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La stack “officielle”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466275" y="854825"/>
            <a:ext cx="7439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ng generate service user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génère les fichiers d’un service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src/app/user.service.spec.ts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src/app/user.service.ts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ng generate service shared/user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génère les fichiers d’un service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src/app/</a:t>
            </a: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shared</a:t>
            </a:r>
            <a:r>
              <a:rPr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/user.service.spec.ts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○"/>
            </a:pPr>
            <a:r>
              <a:rPr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src/app/</a:t>
            </a: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shared/</a:t>
            </a:r>
            <a:r>
              <a:rPr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user.service.ts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Shape 1510"/>
          <p:cNvSpPr txBox="1"/>
          <p:nvPr/>
        </p:nvSpPr>
        <p:spPr>
          <a:xfrm>
            <a:off x="330300" y="1006400"/>
            <a:ext cx="83259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la suite d’une expression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fr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{{ expression | filter1 }}</a:t>
            </a:r>
            <a:endParaRPr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 peut les chaîner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fr" sz="1800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{{ expression | filter1 | filter2 }}</a:t>
            </a:r>
            <a:endParaRPr sz="1800">
              <a:solidFill>
                <a:srgbClr val="07376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 peut leur passer des paramètres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fr" sz="18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{{ expression | filter1:param1:param2 }}</a:t>
            </a:r>
            <a:endParaRPr sz="18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Shape 1511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Syntaxe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2" name="Shape 151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Pipes existants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8" name="Shape 1518"/>
          <p:cNvSpPr txBox="1"/>
          <p:nvPr/>
        </p:nvSpPr>
        <p:spPr>
          <a:xfrm>
            <a:off x="2616475" y="888925"/>
            <a:ext cx="4668300" cy="3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currency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date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lowercase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uppercase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async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decimal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percent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Shape 151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Exemples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5" name="Shape 152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26" name="Shape 1526"/>
          <p:cNvSpPr txBox="1"/>
          <p:nvPr/>
        </p:nvSpPr>
        <p:spPr>
          <a:xfrm>
            <a:off x="153000" y="3683550"/>
            <a:ext cx="8838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HELLO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Shape 1527"/>
          <p:cNvSpPr txBox="1"/>
          <p:nvPr/>
        </p:nvSpPr>
        <p:spPr>
          <a:xfrm>
            <a:off x="3072000" y="955475"/>
            <a:ext cx="3000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hello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8" name="Shape 1528"/>
          <p:cNvCxnSpPr>
            <a:stCxn id="1527" idx="2"/>
            <a:endCxn id="1526" idx="0"/>
          </p:cNvCxnSpPr>
          <p:nvPr/>
        </p:nvCxnSpPr>
        <p:spPr>
          <a:xfrm>
            <a:off x="4572000" y="1695575"/>
            <a:ext cx="0" cy="1988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29" name="Shape 1529"/>
          <p:cNvSpPr txBox="1"/>
          <p:nvPr/>
        </p:nvSpPr>
        <p:spPr>
          <a:xfrm>
            <a:off x="2673675" y="2320100"/>
            <a:ext cx="4438800" cy="59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| uppercase }}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Exemples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5" name="Shape 153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36" name="Shape 1536"/>
          <p:cNvSpPr txBox="1"/>
          <p:nvPr/>
        </p:nvSpPr>
        <p:spPr>
          <a:xfrm>
            <a:off x="153000" y="3728250"/>
            <a:ext cx="8838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Jeudi 16 mai 2013 20H50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Shape 1537"/>
          <p:cNvSpPr txBox="1"/>
          <p:nvPr/>
        </p:nvSpPr>
        <p:spPr>
          <a:xfrm>
            <a:off x="3072000" y="1000175"/>
            <a:ext cx="3000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1368730200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8" name="Shape 1538"/>
          <p:cNvCxnSpPr>
            <a:stCxn id="1537" idx="2"/>
            <a:endCxn id="1536" idx="0"/>
          </p:cNvCxnSpPr>
          <p:nvPr/>
        </p:nvCxnSpPr>
        <p:spPr>
          <a:xfrm>
            <a:off x="4572000" y="1740275"/>
            <a:ext cx="0" cy="1988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9" name="Shape 1539"/>
          <p:cNvSpPr txBox="1"/>
          <p:nvPr/>
        </p:nvSpPr>
        <p:spPr>
          <a:xfrm>
            <a:off x="1996350" y="2364800"/>
            <a:ext cx="5115900" cy="59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1368730200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| date }}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Exemples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5" name="Shape 154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46" name="Shape 1546"/>
          <p:cNvSpPr txBox="1"/>
          <p:nvPr/>
        </p:nvSpPr>
        <p:spPr>
          <a:xfrm>
            <a:off x="153000" y="3739525"/>
            <a:ext cx="8838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1 234,56 €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Shape 1547"/>
          <p:cNvSpPr txBox="1"/>
          <p:nvPr/>
        </p:nvSpPr>
        <p:spPr>
          <a:xfrm>
            <a:off x="3072000" y="1011450"/>
            <a:ext cx="30000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1234.562342</a:t>
            </a:r>
            <a:endParaRPr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8" name="Shape 1548"/>
          <p:cNvCxnSpPr>
            <a:stCxn id="1547" idx="2"/>
            <a:endCxn id="1546" idx="0"/>
          </p:cNvCxnSpPr>
          <p:nvPr/>
        </p:nvCxnSpPr>
        <p:spPr>
          <a:xfrm>
            <a:off x="4572000" y="1751550"/>
            <a:ext cx="0" cy="1988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49" name="Shape 1549"/>
          <p:cNvSpPr txBox="1"/>
          <p:nvPr/>
        </p:nvSpPr>
        <p:spPr>
          <a:xfrm>
            <a:off x="1853750" y="2376075"/>
            <a:ext cx="5258100" cy="59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{{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1234.562342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| currency }}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Syntaxe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Shape 155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56" name="Shape 1556"/>
          <p:cNvSpPr txBox="1"/>
          <p:nvPr/>
        </p:nvSpPr>
        <p:spPr>
          <a:xfrm>
            <a:off x="822900" y="943817"/>
            <a:ext cx="6715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amount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1234.56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9493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Shape 1557"/>
          <p:cNvSpPr txBox="1"/>
          <p:nvPr/>
        </p:nvSpPr>
        <p:spPr>
          <a:xfrm>
            <a:off x="603800" y="1719650"/>
            <a:ext cx="7936500" cy="25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&lt;!-- 1234.56 --&gt;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&gt;{{amount}}&lt;/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USD1,234.56 --&gt;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&gt;{{amount | currency}}&lt;/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USD$1,234.56 --&gt;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&gt;{{amount | currency:"USD$"}}&lt;/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€1,234.56 --&gt;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&gt;{{amount | currency:"EUR":true}}&lt;/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Shape 1562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Pipe date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3" name="Shape 1563"/>
          <p:cNvSpPr txBox="1"/>
          <p:nvPr/>
        </p:nvSpPr>
        <p:spPr>
          <a:xfrm>
            <a:off x="348450" y="1022800"/>
            <a:ext cx="7033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Formate u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 date selon un certain format et selon une locale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Shape 1564"/>
          <p:cNvSpPr txBox="1"/>
          <p:nvPr/>
        </p:nvSpPr>
        <p:spPr>
          <a:xfrm>
            <a:off x="348450" y="2988800"/>
            <a:ext cx="638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Ce filtre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accepte un format (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 en argument.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Shape 1565"/>
          <p:cNvSpPr txBox="1"/>
          <p:nvPr/>
        </p:nvSpPr>
        <p:spPr>
          <a:xfrm>
            <a:off x="2140800" y="4172450"/>
            <a:ext cx="48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Doc : </a:t>
            </a:r>
            <a:r>
              <a:rPr lang="fr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https://angular.io/docs/ts/latest/api/common/DatePipe.html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Shape 1566"/>
          <p:cNvSpPr txBox="1"/>
          <p:nvPr/>
        </p:nvSpPr>
        <p:spPr>
          <a:xfrm>
            <a:off x="1214250" y="2056642"/>
            <a:ext cx="6715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&gt;{{uneDate | date:format}}&lt;/</a:t>
            </a:r>
            <a:r>
              <a:rPr lang="fr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79493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7" name="Shape 156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 txBox="1"/>
          <p:nvPr/>
        </p:nvSpPr>
        <p:spPr>
          <a:xfrm>
            <a:off x="406500" y="1858750"/>
            <a:ext cx="83259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Une date de naissance a été ajoutée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Afficher cette date sous le format :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dd/MM/yyyy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Shape 1573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4" name="Shape 1574"/>
          <p:cNvSpPr txBox="1"/>
          <p:nvPr/>
        </p:nvSpPr>
        <p:spPr>
          <a:xfrm>
            <a:off x="1100900" y="69975"/>
            <a:ext cx="7998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18 : Améliorer la lisibilité des données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5" name="Shape 1575"/>
          <p:cNvSpPr txBox="1"/>
          <p:nvPr/>
        </p:nvSpPr>
        <p:spPr>
          <a:xfrm>
            <a:off x="681125" y="11693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git checkout -f step-18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Shape 1576"/>
          <p:cNvSpPr/>
          <p:nvPr/>
        </p:nvSpPr>
        <p:spPr>
          <a:xfrm>
            <a:off x="230225" y="4878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Shape 1577"/>
          <p:cNvSpPr txBox="1"/>
          <p:nvPr/>
        </p:nvSpPr>
        <p:spPr>
          <a:xfrm>
            <a:off x="70173" y="634125"/>
            <a:ext cx="1351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Shape 157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step-18-solution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Shape 158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Shape 1589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Créer ses propres Pipes</a:t>
            </a:r>
            <a:endParaRPr/>
          </a:p>
        </p:txBody>
      </p:sp>
      <p:sp>
        <p:nvSpPr>
          <p:cNvPr id="1590" name="Shape 1590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La stack “officielle”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466275" y="854825"/>
            <a:ext cx="7439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ng g directive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ng g pipe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ng g class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ng g interface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ng g enum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ng build -prod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ng lint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ng doc directives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Shape 1595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Créer ses propres pipes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Shape 1596"/>
          <p:cNvSpPr txBox="1"/>
          <p:nvPr/>
        </p:nvSpPr>
        <p:spPr>
          <a:xfrm>
            <a:off x="218450" y="1114350"/>
            <a:ext cx="8557200" cy="3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importer le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Pipe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decorator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Un pipe est une  classe décorée avec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@Pipe()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@Pipe()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définit une propriété name qui sera utilisé dans les template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 classe implémente une méthode transform qui prend en paramètre une valeur et éventuellement un tableau d’arguments (string) 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retourne la nouvelle valeur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Shape 159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Créer ses propres pipes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3" name="Shape 160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04" name="Shape 1604"/>
          <p:cNvSpPr txBox="1"/>
          <p:nvPr/>
        </p:nvSpPr>
        <p:spPr>
          <a:xfrm>
            <a:off x="335450" y="1158150"/>
            <a:ext cx="53346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{Pipe} 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'@angular/core';</a:t>
            </a:r>
            <a:endParaRPr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@Pipe({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'mypipe'</a:t>
            </a:r>
            <a:endParaRPr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MyPipe implements PipeTransform {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(value: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args: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any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[]) {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newValue;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5" name="Shape 1605"/>
          <p:cNvSpPr txBox="1"/>
          <p:nvPr/>
        </p:nvSpPr>
        <p:spPr>
          <a:xfrm>
            <a:off x="5389250" y="2725325"/>
            <a:ext cx="30465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NgModule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declarations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[MyPipe],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06" name="Shape 1606"/>
          <p:cNvCxnSpPr/>
          <p:nvPr/>
        </p:nvCxnSpPr>
        <p:spPr>
          <a:xfrm>
            <a:off x="2709325" y="2397400"/>
            <a:ext cx="3067200" cy="1073700"/>
          </a:xfrm>
          <a:prstGeom prst="curvedConnector3">
            <a:avLst>
              <a:gd fmla="val 28214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Shape 1611"/>
          <p:cNvSpPr txBox="1"/>
          <p:nvPr/>
        </p:nvSpPr>
        <p:spPr>
          <a:xfrm>
            <a:off x="8568600" y="240775"/>
            <a:ext cx="306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2" name="Shape 1612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3" name="Shape 1613"/>
          <p:cNvSpPr txBox="1"/>
          <p:nvPr/>
        </p:nvSpPr>
        <p:spPr>
          <a:xfrm>
            <a:off x="347150" y="2355175"/>
            <a:ext cx="83259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Créer un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NaPipe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avec le CLI dans le répertoire shared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 g p shared/na-pipe/na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Afficher "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N/A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" s’il n’y a pas de manager ou d’entité associés 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Shape 1614"/>
          <p:cNvSpPr txBox="1"/>
          <p:nvPr/>
        </p:nvSpPr>
        <p:spPr>
          <a:xfrm>
            <a:off x="6811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19 : Je veux des N/A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5" name="Shape 1615"/>
          <p:cNvSpPr txBox="1"/>
          <p:nvPr/>
        </p:nvSpPr>
        <p:spPr>
          <a:xfrm>
            <a:off x="2953025" y="1231550"/>
            <a:ext cx="42942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git checkout -f step-19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Shape 1616"/>
          <p:cNvSpPr/>
          <p:nvPr/>
        </p:nvSpPr>
        <p:spPr>
          <a:xfrm>
            <a:off x="6811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Shape 1617"/>
          <p:cNvSpPr txBox="1"/>
          <p:nvPr/>
        </p:nvSpPr>
        <p:spPr>
          <a:xfrm>
            <a:off x="749680" y="480650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Shape 161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step-19-solution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Shape 162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hape 1629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directives</a:t>
            </a:r>
            <a:endParaRPr/>
          </a:p>
        </p:txBody>
      </p:sp>
      <p:sp>
        <p:nvSpPr>
          <p:cNvPr id="1630" name="Shape 1630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 txBox="1"/>
          <p:nvPr/>
        </p:nvSpPr>
        <p:spPr>
          <a:xfrm>
            <a:off x="135825" y="1049175"/>
            <a:ext cx="8838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Itère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dans une collection et génère un template par élément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index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odd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even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last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à utiliser en alias dans des variables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Shape 163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Directive :</a:t>
            </a:r>
            <a:r>
              <a:rPr b="1" lang="fr" sz="22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 *NgFor (rappel)</a:t>
            </a:r>
            <a:endParaRPr b="1" sz="22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7" name="Shape 1637"/>
          <p:cNvSpPr txBox="1"/>
          <p:nvPr/>
        </p:nvSpPr>
        <p:spPr>
          <a:xfrm>
            <a:off x="135825" y="2052975"/>
            <a:ext cx="8643900" cy="24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*ngFor=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 fruit of fruits; let i=index"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répétition du template li par élément fruit --&gt;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{{ i }} : {{ fruit.name }}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8" name="Shape 163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Shape 1643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Directive : *NgSwitch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4" name="Shape 1644"/>
          <p:cNvSpPr txBox="1"/>
          <p:nvPr>
            <p:ph idx="4294967295" type="ctrTitle"/>
          </p:nvPr>
        </p:nvSpPr>
        <p:spPr>
          <a:xfrm>
            <a:off x="685800" y="1268720"/>
            <a:ext cx="777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0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Change la structure du DOM de manière conditionnel</a:t>
            </a:r>
            <a:endParaRPr b="0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Shape 1645"/>
          <p:cNvSpPr txBox="1"/>
          <p:nvPr/>
        </p:nvSpPr>
        <p:spPr>
          <a:xfrm>
            <a:off x="1214250" y="2014850"/>
            <a:ext cx="6715500" cy="2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[ngSwitch]=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"expression"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ngSwitchCase=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"whenExpression1"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&gt;...&lt;/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ngSwitch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whenExpression1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&gt;...&lt;/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*ng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SwitchDefault&gt;...&lt;/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6" name="Shape 164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Shape 1651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Directive : *NgIf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2" name="Shape 1652"/>
          <p:cNvSpPr txBox="1"/>
          <p:nvPr/>
        </p:nvSpPr>
        <p:spPr>
          <a:xfrm>
            <a:off x="1208919" y="2014853"/>
            <a:ext cx="60216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*ngIf=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"errorCount &gt; 0"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"error"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{{ errorCount }} errors detected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3" name="Shape 165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54" name="Shape 1654"/>
          <p:cNvSpPr txBox="1"/>
          <p:nvPr>
            <p:ph idx="4294967295" type="ctrTitle"/>
          </p:nvPr>
        </p:nvSpPr>
        <p:spPr>
          <a:xfrm>
            <a:off x="685800" y="1268720"/>
            <a:ext cx="777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0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Change la structure du DOM de manière conditionnel</a:t>
            </a:r>
            <a:endParaRPr b="0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Shape 1659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C’est quoi ces étoiles ?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0" name="Shape 1660"/>
          <p:cNvSpPr txBox="1"/>
          <p:nvPr/>
        </p:nvSpPr>
        <p:spPr>
          <a:xfrm>
            <a:off x="218450" y="1114350"/>
            <a:ext cx="83115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NgFor, NgIf et NgSwitch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sucre syntaxique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indique que l’on utilise un &lt;ng-template&gt;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Attention à ne pas oublier les [] si vous utilisez les 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templates</a:t>
            </a:r>
            <a:endParaRPr b="1" i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Shape 1661"/>
          <p:cNvSpPr txBox="1"/>
          <p:nvPr/>
        </p:nvSpPr>
        <p:spPr>
          <a:xfrm>
            <a:off x="1519500" y="2683575"/>
            <a:ext cx="61050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*ngIf=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"errorCount &gt; 0"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//SAME AS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ng-te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mplate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[ngIf]=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"errorCount &gt; 0"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ng-te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mplate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2" name="Shape 166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Shape 1667"/>
          <p:cNvSpPr txBox="1"/>
          <p:nvPr/>
        </p:nvSpPr>
        <p:spPr>
          <a:xfrm>
            <a:off x="8568600" y="240775"/>
            <a:ext cx="306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8" name="Shape 1668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9" name="Shape 1669"/>
          <p:cNvSpPr txBox="1"/>
          <p:nvPr/>
        </p:nvSpPr>
        <p:spPr>
          <a:xfrm>
            <a:off x="409050" y="1597150"/>
            <a:ext cx="83259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Ajouts :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Un bouton ainsi qu’une nouvelle liste viennent d'être ajoutés dans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PeopleComponent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(la vue HTML)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Utiliser la directive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NgSwitch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pour changer le mode d’affichage :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card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Modifier les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icônes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à l’aide d’un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NgIf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Shape 1670"/>
          <p:cNvSpPr txBox="1"/>
          <p:nvPr/>
        </p:nvSpPr>
        <p:spPr>
          <a:xfrm>
            <a:off x="3222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20: une liste plus compacte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1" name="Shape 1671"/>
          <p:cNvSpPr txBox="1"/>
          <p:nvPr/>
        </p:nvSpPr>
        <p:spPr>
          <a:xfrm>
            <a:off x="1482713" y="904813"/>
            <a:ext cx="6936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git checkout -f step-20</a:t>
            </a:r>
            <a:endParaRPr b="1" sz="24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Shape 1672"/>
          <p:cNvSpPr/>
          <p:nvPr/>
        </p:nvSpPr>
        <p:spPr>
          <a:xfrm>
            <a:off x="358275" y="4609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Shape 1673"/>
          <p:cNvSpPr txBox="1"/>
          <p:nvPr/>
        </p:nvSpPr>
        <p:spPr>
          <a:xfrm>
            <a:off x="426830" y="607250"/>
            <a:ext cx="906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Shape 167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Webpack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Shape 32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100200" y="682175"/>
            <a:ext cx="3381600" cy="4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Bundle en javascript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hot reload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E34C26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B426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Choix par défaut d’angular</a:t>
            </a:r>
            <a:endParaRPr sz="1800">
              <a:solidFill>
                <a:srgbClr val="0B426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g2Build.png"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525" y="816538"/>
            <a:ext cx="236220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25" y="21387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Shape 1679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step-20</a:t>
            </a: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Shape 168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Shape 1685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Créer vos propres directives</a:t>
            </a:r>
            <a:endParaRPr/>
          </a:p>
        </p:txBody>
      </p:sp>
      <p:sp>
        <p:nvSpPr>
          <p:cNvPr id="1686" name="Shape 1686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Shape 1691"/>
          <p:cNvSpPr txBox="1"/>
          <p:nvPr/>
        </p:nvSpPr>
        <p:spPr>
          <a:xfrm>
            <a:off x="399525" y="1149450"/>
            <a:ext cx="79980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23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23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composant</a:t>
            </a:r>
            <a:r>
              <a:rPr lang="fr" sz="23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est une </a:t>
            </a:r>
            <a:r>
              <a:rPr b="1" lang="fr" sz="23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directive</a:t>
            </a:r>
            <a:r>
              <a:rPr lang="fr" sz="23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avec une vue</a:t>
            </a:r>
            <a:endParaRPr sz="23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23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23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directive</a:t>
            </a:r>
            <a:r>
              <a:rPr lang="fr" sz="23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est une classe sans vue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Shape 1692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Rappel...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3" name="Shape 169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94" name="Shape 1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662" y="2087625"/>
            <a:ext cx="4439525" cy="29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Shape 1699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3 types de directives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0" name="Shape 1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775" y="1725100"/>
            <a:ext cx="1915225" cy="18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Shape 1701"/>
          <p:cNvSpPr txBox="1"/>
          <p:nvPr/>
        </p:nvSpPr>
        <p:spPr>
          <a:xfrm>
            <a:off x="388325" y="1026375"/>
            <a:ext cx="65022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structurelle :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qui modifie le layout en ajoutant, supprimant ou remplacant des elements du DOM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NgIf, NgFor, NgSwitch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attribute :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qui altère l’apparence ou le comportement d’un élément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ex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NgStyle, NgClass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composant :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qui est juste une directive avec un template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Shape 170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Définition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8" name="Shape 1708"/>
          <p:cNvSpPr txBox="1"/>
          <p:nvPr/>
        </p:nvSpPr>
        <p:spPr>
          <a:xfrm>
            <a:off x="1687800" y="1480650"/>
            <a:ext cx="5768400" cy="18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Directive }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@Directive({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MyDirective {}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9" name="Shape 170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Shape 1714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Plusieurs types d’invocations possibles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5" name="Shape 1715"/>
          <p:cNvSpPr txBox="1"/>
          <p:nvPr/>
        </p:nvSpPr>
        <p:spPr>
          <a:xfrm>
            <a:off x="97100" y="1224150"/>
            <a:ext cx="43278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juste un sélécteur CSS3</a:t>
            </a:r>
            <a:endParaRPr b="1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element-name</a:t>
            </a:r>
            <a:r>
              <a:rPr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pour restreindre à un élément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1"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attribute</a:t>
            </a:r>
            <a:r>
              <a:rPr b="1"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restreindre à un </a:t>
            </a:r>
            <a:r>
              <a:rPr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attribut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.class</a:t>
            </a:r>
            <a:r>
              <a:rPr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restreindre à une classe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[attribute</a:t>
            </a:r>
            <a:r>
              <a:rPr b="1"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=value]</a:t>
            </a: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restreint à un attribut avec une certaine valeur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b="1"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:n</a:t>
            </a:r>
            <a:r>
              <a:rPr b="1"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ot(sub_selector)</a:t>
            </a: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si l’élément ne match pas le sous-sélecteur</a:t>
            </a:r>
            <a:endParaRPr b="1">
              <a:solidFill>
                <a:srgbClr val="FF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Shape 1716"/>
          <p:cNvSpPr txBox="1"/>
          <p:nvPr/>
        </p:nvSpPr>
        <p:spPr>
          <a:xfrm>
            <a:off x="4527275" y="1209975"/>
            <a:ext cx="4417800" cy="28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{Directive} 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@Directive({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'[foobar]'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MyDirective {}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7" name="Shape 171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Shape 1722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Properties (rappel)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3" name="Shape 1723"/>
          <p:cNvSpPr txBox="1"/>
          <p:nvPr/>
        </p:nvSpPr>
        <p:spPr>
          <a:xfrm>
            <a:off x="97100" y="1224150"/>
            <a:ext cx="40446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listées dans les inputs ou grâce à l’annotation @Input()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peuvent être aliasées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Comme</a:t>
            </a:r>
            <a:r>
              <a:rPr b="1"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pour les Composants</a:t>
            </a:r>
            <a:endParaRPr b="1"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Shape 1724"/>
          <p:cNvSpPr txBox="1"/>
          <p:nvPr/>
        </p:nvSpPr>
        <p:spPr>
          <a:xfrm>
            <a:off x="4025350" y="1243800"/>
            <a:ext cx="4932000" cy="26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{Directive, Input} 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@Directive({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'[foobar]'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MyDirective {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myProp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@Input(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'alias'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fr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myProp2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5" name="Shape 172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Shape 1730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Elements DOM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1" name="Shape 1731"/>
          <p:cNvSpPr txBox="1"/>
          <p:nvPr/>
        </p:nvSpPr>
        <p:spPr>
          <a:xfrm>
            <a:off x="97100" y="1224150"/>
            <a:ext cx="4253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this.element</a:t>
            </a: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référence directe de l’élément DOM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this.renderer</a:t>
            </a: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pour interagir avec le DOM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Shape 1732"/>
          <p:cNvSpPr txBox="1"/>
          <p:nvPr/>
        </p:nvSpPr>
        <p:spPr>
          <a:xfrm>
            <a:off x="4244975" y="867700"/>
            <a:ext cx="4839600" cy="4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Directive, ElementRef,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Renderer2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'@angular/core;</a:t>
            </a:r>
            <a:endParaRPr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@Directive({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'[foobar]'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MyDirective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constructor(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element: ElementRef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renderer: Renderer2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3" name="Shape 173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Interaction avec le DOM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Shape 1739"/>
          <p:cNvSpPr txBox="1"/>
          <p:nvPr/>
        </p:nvSpPr>
        <p:spPr>
          <a:xfrm>
            <a:off x="97100" y="1224150"/>
            <a:ext cx="88938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Préférez l’utilisation du </a:t>
            </a:r>
            <a:r>
              <a:rPr b="1"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Renderer</a:t>
            </a: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au lieu du </a:t>
            </a:r>
            <a:r>
              <a:rPr b="1"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ElementRef</a:t>
            </a:r>
            <a:endParaRPr b="1"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Pas de dépendance direct au DOM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Permet d’exécuter l’application dans d’autres environnements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Shape 174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5" name="Shape 1745"/>
          <p:cNvGraphicFramePr/>
          <p:nvPr/>
        </p:nvGraphicFramePr>
        <p:xfrm>
          <a:off x="188500" y="267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{925A5AA3-A817-47C8-BD01-F087CF35E572}</a:tableStyleId>
              </a:tblPr>
              <a:tblGrid>
                <a:gridCol w="923875"/>
                <a:gridCol w="7843100"/>
              </a:tblGrid>
              <a:tr h="1060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3600">
                          <a:solidFill>
                            <a:srgbClr val="FFFFFF"/>
                          </a:solidFill>
                        </a:rPr>
                        <a:t>:)</a:t>
                      </a:r>
                      <a:endParaRPr b="1" sz="3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this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.renderer.setStyle(</a:t>
                      </a:r>
                      <a:r>
                        <a:rPr lang="fr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this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.element.nativeElement, </a:t>
                      </a:r>
                      <a:r>
                        <a:rPr lang="fr" sz="1800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</a:rPr>
                        <a:t>'color'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fr" sz="1800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</a:rPr>
                        <a:t>'#0f0'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);</a:t>
                      </a:r>
                      <a:endParaRPr sz="180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this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.renderer.setProperty(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        this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.element.nativeElement, </a:t>
                      </a:r>
                      <a:r>
                        <a:rPr lang="fr" sz="1800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</a:rPr>
                        <a:t>'innerHTML'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fr" sz="1800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</a:rPr>
                        <a:t>':)'</a:t>
                      </a:r>
                      <a:endParaRPr sz="1800">
                        <a:solidFill>
                          <a:srgbClr val="FF0076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);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746" name="Shape 1746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Interaction avec le DOM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747" name="Shape 1747"/>
          <p:cNvGraphicFramePr/>
          <p:nvPr/>
        </p:nvGraphicFramePr>
        <p:xfrm>
          <a:off x="188488" y="161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{925A5AA3-A817-47C8-BD01-F087CF35E572}</a:tableStyleId>
              </a:tblPr>
              <a:tblGrid>
                <a:gridCol w="940625"/>
                <a:gridCol w="78263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3600">
                          <a:solidFill>
                            <a:srgbClr val="FFFFFF"/>
                          </a:solidFill>
                        </a:rPr>
                        <a:t>:/</a:t>
                      </a:r>
                      <a:endParaRPr b="1" sz="3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this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.element.nativeElement.</a:t>
                      </a:r>
                      <a:r>
                        <a:rPr lang="fr" sz="1800">
                          <a:solidFill>
                            <a:srgbClr val="660E7A"/>
                          </a:solidFill>
                          <a:highlight>
                            <a:srgbClr val="FFFFFF"/>
                          </a:highlight>
                        </a:rPr>
                        <a:t>style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.</a:t>
                      </a:r>
                      <a:r>
                        <a:rPr lang="fr" sz="1800">
                          <a:solidFill>
                            <a:srgbClr val="660E7A"/>
                          </a:solidFill>
                          <a:highlight>
                            <a:srgbClr val="FFFFFF"/>
                          </a:highlight>
                        </a:rPr>
                        <a:t>color 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= </a:t>
                      </a:r>
                      <a:r>
                        <a:rPr lang="fr" sz="1800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</a:rPr>
                        <a:t>'orange'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;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this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.element.nativeElement.</a:t>
                      </a:r>
                      <a:r>
                        <a:rPr lang="fr" sz="1800">
                          <a:solidFill>
                            <a:srgbClr val="660E7A"/>
                          </a:solidFill>
                          <a:highlight>
                            <a:srgbClr val="FFFFFF"/>
                          </a:highlight>
                        </a:rPr>
                        <a:t>innerHTML 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= </a:t>
                      </a:r>
                      <a:r>
                        <a:rPr lang="fr" sz="1800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</a:rPr>
                        <a:t>':/'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;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748" name="Shape 174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749" name="Shape 1749"/>
          <p:cNvGraphicFramePr/>
          <p:nvPr/>
        </p:nvGraphicFramePr>
        <p:xfrm>
          <a:off x="188488" y="82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{925A5AA3-A817-47C8-BD01-F087CF35E572}</a:tableStyleId>
              </a:tblPr>
              <a:tblGrid>
                <a:gridCol w="940625"/>
                <a:gridCol w="78263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3600">
                          <a:solidFill>
                            <a:srgbClr val="FFFFFF"/>
                          </a:solidFill>
                        </a:rPr>
                        <a:t>X</a:t>
                      </a:r>
                      <a:endParaRPr b="1" sz="3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document.querySelector(</a:t>
                      </a:r>
                      <a:r>
                        <a:rPr lang="fr" sz="1800">
                          <a:solidFill>
                            <a:srgbClr val="FF0076"/>
                          </a:solidFill>
                          <a:highlight>
                            <a:schemeClr val="lt1"/>
                          </a:highlight>
                        </a:rPr>
                        <a:t>'#someId'</a:t>
                      </a:r>
                      <a:r>
                        <a:rPr lang="fr" sz="180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</a:rPr>
                        <a:t>)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.</a:t>
                      </a:r>
                      <a:r>
                        <a:rPr lang="fr" sz="1800">
                          <a:solidFill>
                            <a:srgbClr val="660E7A"/>
                          </a:solidFill>
                          <a:highlight>
                            <a:srgbClr val="FFFFFF"/>
                          </a:highlight>
                        </a:rPr>
                        <a:t>innerHTML 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= </a:t>
                      </a:r>
                      <a:r>
                        <a:rPr lang="fr" sz="1800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</a:rPr>
                        <a:t>'X'</a:t>
                      </a:r>
                      <a:r>
                        <a:rPr lang="fr" sz="1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;</a:t>
                      </a:r>
                      <a:endParaRPr sz="1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381375" y="498550"/>
            <a:ext cx="32931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WIFI :</a:t>
            </a:r>
            <a:r>
              <a:rPr b="1" lang="fr" sz="2000">
                <a:solidFill>
                  <a:srgbClr val="E34C26"/>
                </a:solidFill>
                <a:latin typeface="Montserrat"/>
                <a:ea typeface="Montserrat"/>
                <a:cs typeface="Montserrat"/>
                <a:sym typeface="Montserrat"/>
              </a:rPr>
              <a:t> SFEIRGUEST</a:t>
            </a:r>
            <a:endParaRPr b="1" sz="2000">
              <a:solidFill>
                <a:srgbClr val="0B42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MDP :</a:t>
            </a:r>
            <a:r>
              <a:rPr b="1" lang="fr" sz="2000">
                <a:solidFill>
                  <a:srgbClr val="E34C26"/>
                </a:solidFill>
                <a:latin typeface="Montserrat"/>
                <a:ea typeface="Montserrat"/>
                <a:cs typeface="Montserrat"/>
                <a:sym typeface="Montserrat"/>
              </a:rPr>
              <a:t> GUEST$2014</a:t>
            </a:r>
            <a:endParaRPr b="1" sz="2000">
              <a:solidFill>
                <a:srgbClr val="E34C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85119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Un mot sur le Material Design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725" y="834155"/>
            <a:ext cx="7687349" cy="43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Shape 1754"/>
          <p:cNvSpPr txBox="1"/>
          <p:nvPr/>
        </p:nvSpPr>
        <p:spPr>
          <a:xfrm>
            <a:off x="102675" y="891625"/>
            <a:ext cx="432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@HostListener()</a:t>
            </a:r>
            <a:r>
              <a:rPr b="1"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pour écouter des évènements sur l’élément host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@Output() </a:t>
            </a: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pour propager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des évènements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Comme pour les Composants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Shape 1755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Évènements (rappel)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6" name="Shape 1756"/>
          <p:cNvSpPr txBox="1"/>
          <p:nvPr/>
        </p:nvSpPr>
        <p:spPr>
          <a:xfrm>
            <a:off x="4313275" y="806725"/>
            <a:ext cx="45078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@Directive({})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MyDirective {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@Output() </a:t>
            </a:r>
            <a:r>
              <a:rPr lang="fr" sz="12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somethingChange$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EventEmitter&lt;</a:t>
            </a:r>
            <a:r>
              <a:rPr lang="fr" sz="1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any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&gt;;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somethingChange$ 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EventEmitter();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@HostListener(</a:t>
            </a:r>
            <a:r>
              <a:rPr lang="fr" sz="12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'click'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fr" sz="12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'$event'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7A7A4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($event) {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somethingChange$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.emit({$event, data});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7" name="Shape 175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 txBox="1"/>
          <p:nvPr/>
        </p:nvSpPr>
        <p:spPr>
          <a:xfrm>
            <a:off x="330300" y="2096025"/>
            <a:ext cx="8325900" cy="235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Créer une directive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SfeirBadge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dans le répertoire shared/badge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ng g d shared/badge/badge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Cette directive affiche une icône si une personne est un manager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onsolas"/>
              <a:buChar char="○"/>
            </a:pPr>
            <a:r>
              <a:rPr lang="fr" sz="18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&lt;i class="material-icons"&gt;supervisor_account&lt;/i&gt;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Elle doit pouvoir s’utiliser comme ceci dans la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vue liste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du template du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PeopleComponent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onsolas"/>
              <a:buChar char="○"/>
            </a:pPr>
            <a:r>
              <a:rPr lang="fr" sz="18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&lt;span </a:t>
            </a:r>
            <a:r>
              <a:rPr b="1"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sfeir</a:t>
            </a:r>
            <a:r>
              <a:rPr b="1"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1"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adge</a:t>
            </a:r>
            <a:r>
              <a:rPr lang="fr" sz="1800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[person]="person"&gt;&lt;/span&gt;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Shape 1763"/>
          <p:cNvSpPr txBox="1"/>
          <p:nvPr/>
        </p:nvSpPr>
        <p:spPr>
          <a:xfrm>
            <a:off x="-22900" y="-21850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21: manipuler le DOM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4" name="Shape 1764"/>
          <p:cNvSpPr txBox="1"/>
          <p:nvPr/>
        </p:nvSpPr>
        <p:spPr>
          <a:xfrm>
            <a:off x="1724525" y="1253950"/>
            <a:ext cx="5694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git checkout -f step-21</a:t>
            </a:r>
            <a:endParaRPr b="1" sz="24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Shape 1765"/>
          <p:cNvSpPr/>
          <p:nvPr/>
        </p:nvSpPr>
        <p:spPr>
          <a:xfrm>
            <a:off x="6811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Shape 1766"/>
          <p:cNvSpPr txBox="1"/>
          <p:nvPr/>
        </p:nvSpPr>
        <p:spPr>
          <a:xfrm>
            <a:off x="553098" y="480650"/>
            <a:ext cx="1299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Shape 176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Shape 1772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step-21-solution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Shape 177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Shape 1778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 1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aux Tests</a:t>
            </a:r>
            <a:endParaRPr/>
          </a:p>
        </p:txBody>
      </p:sp>
      <p:sp>
        <p:nvSpPr>
          <p:cNvPr id="1779" name="Shape 1779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</p:txBody>
      </p:sp>
      <p:sp>
        <p:nvSpPr>
          <p:cNvPr id="1785" name="Shape 1785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Shape 1790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L’Outillage pour le TDD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1" name="Shape 179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92" name="Shape 1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00" y="710863"/>
            <a:ext cx="1740850" cy="17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Shape 1793"/>
          <p:cNvPicPr preferRelativeResize="0"/>
          <p:nvPr/>
        </p:nvPicPr>
        <p:blipFill rotWithShape="1">
          <a:blip r:embed="rId4">
            <a:alphaModFix/>
          </a:blip>
          <a:srcRect b="0" l="33408" r="33892" t="0"/>
          <a:stretch/>
        </p:blipFill>
        <p:spPr>
          <a:xfrm>
            <a:off x="2071825" y="3734374"/>
            <a:ext cx="1158100" cy="12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Shape 17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6506" y="918513"/>
            <a:ext cx="4860441" cy="13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Shape 17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674" y="2395039"/>
            <a:ext cx="6269049" cy="12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Shape 17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4237" y="3761400"/>
            <a:ext cx="1158100" cy="115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Shape 17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7652" y="3677652"/>
            <a:ext cx="1325575" cy="13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Shape 17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6050" y="512625"/>
            <a:ext cx="1941600" cy="1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Shape 1799"/>
          <p:cNvPicPr preferRelativeResize="0"/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1450100">
            <a:off x="322275" y="1923850"/>
            <a:ext cx="8282831" cy="12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Shape 1804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Angular CLI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5" name="Shape 180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06" name="Shape 1806"/>
          <p:cNvSpPr txBox="1"/>
          <p:nvPr/>
        </p:nvSpPr>
        <p:spPr>
          <a:xfrm>
            <a:off x="2221625" y="2183400"/>
            <a:ext cx="48372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fr" sz="4800">
                <a:solidFill>
                  <a:srgbClr val="07376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ng test</a:t>
            </a:r>
            <a:endParaRPr b="1" sz="4800">
              <a:solidFill>
                <a:srgbClr val="07376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7" name="Shape 1807"/>
          <p:cNvPicPr preferRelativeResize="0"/>
          <p:nvPr/>
        </p:nvPicPr>
        <p:blipFill rotWithShape="1">
          <a:blip r:embed="rId3">
            <a:alphaModFix/>
          </a:blip>
          <a:srcRect b="51189" l="610" r="-609" t="-1707"/>
          <a:stretch/>
        </p:blipFill>
        <p:spPr>
          <a:xfrm>
            <a:off x="1537225" y="3130075"/>
            <a:ext cx="6206000" cy="20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Shape 1808"/>
          <p:cNvSpPr txBox="1"/>
          <p:nvPr/>
        </p:nvSpPr>
        <p:spPr>
          <a:xfrm>
            <a:off x="409050" y="1079325"/>
            <a:ext cx="8325900" cy="62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ZERO configuration avec Angular CLI :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Angular CLI : des tas d’options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4" name="Shape 181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15" name="Shape 1815"/>
          <p:cNvSpPr txBox="1"/>
          <p:nvPr/>
        </p:nvSpPr>
        <p:spPr>
          <a:xfrm>
            <a:off x="561075" y="969050"/>
            <a:ext cx="59367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 test --browsers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 test --code-coverage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 test --progress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 test --reporters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 test --single-run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 test --sourcemap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ng test --watch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lang="fr" sz="20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0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Concepts</a:t>
            </a:r>
            <a:endParaRPr/>
          </a:p>
        </p:txBody>
      </p:sp>
      <p:sp>
        <p:nvSpPr>
          <p:cNvPr id="1821" name="Shape 1821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 txBox="1"/>
          <p:nvPr/>
        </p:nvSpPr>
        <p:spPr>
          <a:xfrm>
            <a:off x="97100" y="1224150"/>
            <a:ext cx="8893800" cy="28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describe(string, function)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un scénario de specs à exécuter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it(string, function)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: une spec contient un ou plusieurs vérifications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expect(actual)...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une vérification repose sur des comparateurs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toXXXX(expected) ⇒ toBe(expected)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un comparateur compare le résultat obtenu avec un résultat attendu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beforeAll/afterAll, beforeEach/afterEach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Permet d’exécuter du code avant/après chaque scénario/test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Shape 1827"/>
          <p:cNvSpPr txBox="1"/>
          <p:nvPr/>
        </p:nvSpPr>
        <p:spPr>
          <a:xfrm>
            <a:off x="153000" y="190250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Concepts généraux de TDD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8" name="Shape 182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/>
        </p:nvSpPr>
        <p:spPr>
          <a:xfrm>
            <a:off x="466275" y="854825"/>
            <a:ext cx="74391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TP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utilise des composants </a:t>
            </a:r>
            <a:r>
              <a:rPr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Material Design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md-toolbar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button[md-fab], button[md-button]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md-card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md-checkbox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n’est pas une formation sur Material Design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Vous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n’êtes pas obligé d’utiliser ces composants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Un mot sur le Material Design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 txBox="1"/>
          <p:nvPr/>
        </p:nvSpPr>
        <p:spPr>
          <a:xfrm>
            <a:off x="97100" y="1224150"/>
            <a:ext cx="8893800" cy="28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describe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'scenario description...'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, ()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878787"/>
                </a:solidFill>
                <a:latin typeface="Consolas"/>
                <a:ea typeface="Consolas"/>
                <a:cs typeface="Consolas"/>
                <a:sym typeface="Consolas"/>
              </a:rPr>
              <a:t>// setup</a:t>
            </a:r>
            <a:endParaRPr b="1">
              <a:solidFill>
                <a:srgbClr val="87878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beforeEach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(() =&gt; ...));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878787"/>
                </a:solidFill>
                <a:latin typeface="Consolas"/>
                <a:ea typeface="Consolas"/>
                <a:cs typeface="Consolas"/>
                <a:sym typeface="Consolas"/>
              </a:rPr>
              <a:t>// test</a:t>
            </a:r>
            <a:endParaRPr>
              <a:solidFill>
                <a:srgbClr val="87878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'should return some value'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, ()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(service.getSomeValue()).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toContain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'some value'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34" name="Shape 1834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Concepts TDD (exemple)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5" name="Shape 183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 txBox="1"/>
          <p:nvPr/>
        </p:nvSpPr>
        <p:spPr>
          <a:xfrm>
            <a:off x="263625" y="801050"/>
            <a:ext cx="8755200" cy="3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TestBed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: module de configuration des tests (similaire à NgModule)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800">
                <a:latin typeface="Consolas"/>
                <a:ea typeface="Consolas"/>
                <a:cs typeface="Consolas"/>
                <a:sym typeface="Consolas"/>
              </a:rPr>
              <a:t>TestBed.configureTestingModule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8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declarations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: [ UserComponent ],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8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providers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: [ UserService ]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Inject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injection des dépendances</a:t>
            </a:r>
            <a:endParaRPr b="1"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inject</a:t>
            </a:r>
            <a:r>
              <a:rPr b="1" lang="fr" sz="18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[ UserService ], (user) =&gt; {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800">
                <a:solidFill>
                  <a:srgbClr val="878787"/>
                </a:solidFill>
                <a:latin typeface="Consolas"/>
                <a:ea typeface="Consolas"/>
                <a:cs typeface="Consolas"/>
                <a:sym typeface="Consolas"/>
              </a:rPr>
              <a:t>// sync test</a:t>
            </a:r>
            <a:endParaRPr sz="1800">
              <a:solidFill>
                <a:srgbClr val="87878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fr" sz="1800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i="1" sz="1600">
              <a:solidFill>
                <a:srgbClr val="E84F0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1" name="Shape 1841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API Angular pour TDD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2" name="Shape 184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Shape 1847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Composant</a:t>
            </a:r>
            <a:endParaRPr/>
          </a:p>
        </p:txBody>
      </p:sp>
      <p:sp>
        <p:nvSpPr>
          <p:cNvPr id="1848" name="Shape 1848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/>
          <p:nvPr/>
        </p:nvSpPr>
        <p:spPr>
          <a:xfrm>
            <a:off x="383500" y="932450"/>
            <a:ext cx="86073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TestBed</a:t>
            </a:r>
            <a:endParaRPr b="1"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TestBed.createComponent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crée une instance du composant (fixture)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TestBed.overrideComponent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surcharge une instance d’un composant</a:t>
            </a:r>
            <a:endParaRPr b="1"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ComponentFixture</a:t>
            </a:r>
            <a:endParaRPr b="1"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fixture.componentInstance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accès à l’instance du composant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fixture.nativeElement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accès au DOM du composant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fixture.debugElement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fonction helper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fixture.detectChanges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: déclenche la détection du changement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Shape 1854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Composants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Shape 185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Shape 1860"/>
          <p:cNvSpPr txBox="1"/>
          <p:nvPr/>
        </p:nvSpPr>
        <p:spPr>
          <a:xfrm>
            <a:off x="383700" y="749475"/>
            <a:ext cx="8607300" cy="3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beforeEach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(() =&gt;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TestBed.configureTestingModule({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 sz="16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declarations</a:t>
            </a: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: [ UserProfileComponent ]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fixture = TestBed.</a:t>
            </a:r>
            <a:r>
              <a:rPr b="1" lang="fr" sz="16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createComponent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(UserProfileComponent);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instance = fixture.</a:t>
            </a:r>
            <a:r>
              <a:rPr b="1" lang="fr" sz="16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componentInstance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element = fixture.</a:t>
            </a:r>
            <a:r>
              <a:rPr b="1" lang="fr" sz="16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nativeElement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debug   = fixture.</a:t>
            </a:r>
            <a:r>
              <a:rPr b="1" lang="fr" sz="16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debugElement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878787"/>
                </a:solidFill>
                <a:latin typeface="Consolas"/>
                <a:ea typeface="Consolas"/>
                <a:cs typeface="Consolas"/>
                <a:sym typeface="Consolas"/>
              </a:rPr>
              <a:t>  //...</a:t>
            </a:r>
            <a:endParaRPr sz="1600">
              <a:solidFill>
                <a:srgbClr val="87878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 fixture.</a:t>
            </a:r>
            <a:r>
              <a:rPr b="1" lang="fr" sz="16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detectChanges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1" name="Shape 1861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Composants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2" name="Shape 186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Shape 1867"/>
          <p:cNvSpPr txBox="1"/>
          <p:nvPr/>
        </p:nvSpPr>
        <p:spPr>
          <a:xfrm>
            <a:off x="383700" y="1874625"/>
            <a:ext cx="86073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NO_ERRORS_SCHEMA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fr" sz="18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8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beforeEach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(() =&gt;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TestBed.configureTestingModule({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 sz="18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declarations</a:t>
            </a:r>
            <a:r>
              <a:rPr b="1"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[ ... ],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 sz="18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schemas</a:t>
            </a:r>
            <a:r>
              <a:rPr b="1"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[ </a:t>
            </a:r>
            <a:r>
              <a:rPr b="1"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NO_ERRORS_SCHEMA</a:t>
            </a:r>
            <a:r>
              <a:rPr b="1"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]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8" name="Shape 1868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Composants (Astuce)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9" name="Shape 186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70" name="Shape 1870"/>
          <p:cNvSpPr txBox="1"/>
          <p:nvPr/>
        </p:nvSpPr>
        <p:spPr>
          <a:xfrm>
            <a:off x="383700" y="903150"/>
            <a:ext cx="8607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Masquer les erreurs liées aux composants imbriqués !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 txBox="1"/>
          <p:nvPr/>
        </p:nvSpPr>
        <p:spPr>
          <a:xfrm>
            <a:off x="383500" y="1224150"/>
            <a:ext cx="8607300" cy="29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@Component({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8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8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'user-profile'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8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template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: `&lt;h1&gt;Hi {{name}}!&lt;/h1&gt;`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export class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UserComponent {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 @Input() </a:t>
            </a:r>
            <a:r>
              <a:rPr lang="fr" sz="18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6" name="Shape 1876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Composants (Exemple)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Shape 187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/>
          <p:nvPr/>
        </p:nvSpPr>
        <p:spPr>
          <a:xfrm>
            <a:off x="383500" y="827175"/>
            <a:ext cx="86073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878787"/>
                </a:solidFill>
                <a:latin typeface="Consolas"/>
                <a:ea typeface="Consolas"/>
                <a:cs typeface="Consolas"/>
                <a:sym typeface="Consolas"/>
              </a:rPr>
              <a:t>// setup</a:t>
            </a:r>
            <a:endParaRPr>
              <a:solidFill>
                <a:srgbClr val="87878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beforeEach</a:t>
            </a:r>
            <a:r>
              <a:rPr b="1"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(() =&gt; ... );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'should render `Hi Igor!`'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inject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(()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instance.name = 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'Igor'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fixture.</a:t>
            </a:r>
            <a:r>
              <a:rPr b="1" lang="fr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detectChanges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fixture.</a:t>
            </a:r>
            <a:r>
              <a:rPr b="1" lang="fr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whenStable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.then(() =&gt; {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element.querySelector(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'h1'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).innerText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toBe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'Hi Igor!'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})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3" name="Shape 1883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Composants (Exemple)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4" name="Shape 188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Directive</a:t>
            </a:r>
            <a:endParaRPr/>
          </a:p>
        </p:txBody>
      </p:sp>
      <p:sp>
        <p:nvSpPr>
          <p:cNvPr id="1890" name="Shape 1890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 txBox="1"/>
          <p:nvPr/>
        </p:nvSpPr>
        <p:spPr>
          <a:xfrm>
            <a:off x="383500" y="932450"/>
            <a:ext cx="8607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Même API que pour les Composants</a:t>
            </a:r>
            <a:r>
              <a:rPr b="1"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TestBed, </a:t>
            </a: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ComponentFixture...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Nécessite la création d’un composant de test pour accueillir la directive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Shape 1896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Directives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7" name="Shape 189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98" name="Shape 1898"/>
          <p:cNvSpPr txBox="1"/>
          <p:nvPr/>
        </p:nvSpPr>
        <p:spPr>
          <a:xfrm>
            <a:off x="559225" y="2144100"/>
            <a:ext cx="7779600" cy="18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@Component({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6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6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'test-my-directive'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6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template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``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HostComponentForDirective {}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langages supportés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1" name="Shape 351"/>
          <p:cNvSpPr txBox="1"/>
          <p:nvPr>
            <p:ph idx="4294967295" type="body"/>
          </p:nvPr>
        </p:nvSpPr>
        <p:spPr>
          <a:xfrm>
            <a:off x="185225" y="975850"/>
            <a:ext cx="3394800" cy="29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b="1" lang="fr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TypeScript</a:t>
            </a:r>
            <a:endParaRPr b="1"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ES6+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types (optionnels)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annotations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ES6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ES5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Dart</a:t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3580025" y="838600"/>
            <a:ext cx="5499600" cy="17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@Component({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'sfeir-app'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template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'&lt;h1&gt;My First Angular App&lt;/h1&gt;'</a:t>
            </a:r>
            <a:endParaRPr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AppComponent { 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3611625" y="2739475"/>
            <a:ext cx="54681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i="1"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AppComponent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ng.core.Component({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'sfeir-app'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template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'&lt;h1&gt;My First Angular App&lt;/h1&gt;'</a:t>
            </a:r>
            <a:endParaRPr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.Class({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Directives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4" name="Shape 190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05" name="Shape 1905"/>
          <p:cNvSpPr txBox="1"/>
          <p:nvPr/>
        </p:nvSpPr>
        <p:spPr>
          <a:xfrm>
            <a:off x="410100" y="1587575"/>
            <a:ext cx="8469600" cy="24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beforeEach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(() =&gt;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 TestBed.configureTestingModule({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 sz="180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declarations</a:t>
            </a:r>
            <a:r>
              <a:rPr b="1" lang="fr" sz="1800">
                <a:latin typeface="Consolas"/>
                <a:ea typeface="Consolas"/>
                <a:cs typeface="Consolas"/>
                <a:sym typeface="Consolas"/>
              </a:rPr>
              <a:t>: [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Consolas"/>
                <a:ea typeface="Consolas"/>
                <a:cs typeface="Consolas"/>
                <a:sym typeface="Consolas"/>
              </a:rPr>
              <a:t>      HostComponentForDirective, 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Consolas"/>
                <a:ea typeface="Consolas"/>
                <a:cs typeface="Consolas"/>
                <a:sym typeface="Consolas"/>
              </a:rPr>
              <a:t>      MyDirective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Consolas"/>
                <a:ea typeface="Consolas"/>
                <a:cs typeface="Consolas"/>
                <a:sym typeface="Consolas"/>
              </a:rPr>
              <a:t>    ]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6" name="Shape 1906"/>
          <p:cNvSpPr txBox="1"/>
          <p:nvPr/>
        </p:nvSpPr>
        <p:spPr>
          <a:xfrm>
            <a:off x="383700" y="932450"/>
            <a:ext cx="8607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alibri"/>
              <a:buChar char="●"/>
            </a:pPr>
            <a:r>
              <a:rPr lang="fr" sz="20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Renseigner la directive et le composant dans TestBed</a:t>
            </a:r>
            <a:endParaRPr sz="20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Shape 1911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Directives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2" name="Shape 191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13" name="Shape 1913"/>
          <p:cNvSpPr txBox="1"/>
          <p:nvPr/>
        </p:nvSpPr>
        <p:spPr>
          <a:xfrm>
            <a:off x="421800" y="749475"/>
            <a:ext cx="8469600" cy="3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@Component({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 selector: </a:t>
            </a:r>
            <a:r>
              <a:rPr lang="fr" sz="16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'test-my-directive'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 template: ``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HostComponentForDirective</a:t>
            </a:r>
            <a:r>
              <a:rPr lang="fr" sz="1600">
                <a:latin typeface="Consolas"/>
                <a:ea typeface="Consolas"/>
                <a:cs typeface="Consolas"/>
                <a:sym typeface="Consolas"/>
              </a:rPr>
              <a:t> {}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TestBed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b="1" lang="fr" sz="1600">
                <a:solidFill>
                  <a:srgbClr val="F27935"/>
                </a:solidFill>
                <a:latin typeface="Consolas"/>
                <a:ea typeface="Consolas"/>
                <a:cs typeface="Consolas"/>
                <a:sym typeface="Consolas"/>
              </a:rPr>
              <a:t>overrideComponent</a:t>
            </a: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HostComponentForDirective</a:t>
            </a: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, {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 sz="16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: {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      template: `&lt;div </a:t>
            </a:r>
            <a:r>
              <a:rPr b="1" lang="fr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my-directive</a:t>
            </a: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&gt;&lt;/div&gt;`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  })</a:t>
            </a:r>
            <a:endParaRPr b="1"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  .createComponent(</a:t>
            </a:r>
            <a:r>
              <a:rPr b="1" lang="fr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HostComponentForDirective</a:t>
            </a:r>
            <a:r>
              <a:rPr b="1" lang="fr" sz="16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Shape 1918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Directives (Exemple)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9" name="Shape 191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20" name="Shape 1920"/>
          <p:cNvSpPr txBox="1"/>
          <p:nvPr/>
        </p:nvSpPr>
        <p:spPr>
          <a:xfrm>
            <a:off x="410100" y="802575"/>
            <a:ext cx="846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'should ...'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, ()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fixture = TestBed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.overrideComponent(HostComponentForDirective,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: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    template: 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'&lt;div </a:t>
            </a:r>
            <a:r>
              <a:rPr b="1"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my-badge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&gt;&lt;/div&gt;'</a:t>
            </a:r>
            <a:endParaRPr>
              <a:solidFill>
                <a:srgbClr val="FF007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.createComponent(HostComponentForDirective);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 fixture.</a:t>
            </a:r>
            <a:r>
              <a:rPr b="1" lang="fr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detectChanges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const divElement = fixture.nativeElement.</a:t>
            </a:r>
            <a:r>
              <a:rPr b="1" lang="fr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'div'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expect(divElement.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).toBe(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'^^'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Shape 1925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Service</a:t>
            </a:r>
            <a:endParaRPr/>
          </a:p>
        </p:txBody>
      </p:sp>
      <p:sp>
        <p:nvSpPr>
          <p:cNvPr id="1926" name="Shape 1926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 txBox="1"/>
          <p:nvPr/>
        </p:nvSpPr>
        <p:spPr>
          <a:xfrm>
            <a:off x="225600" y="1224150"/>
            <a:ext cx="87654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@Injectable()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export class</a:t>
            </a: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 UserService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24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24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'Igor'</a:t>
            </a: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2" name="Shape 1932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Services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Shape 193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 txBox="1"/>
          <p:nvPr/>
        </p:nvSpPr>
        <p:spPr>
          <a:xfrm>
            <a:off x="97100" y="1224150"/>
            <a:ext cx="8893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878787"/>
                </a:solidFill>
                <a:latin typeface="Consolas"/>
                <a:ea typeface="Consolas"/>
                <a:cs typeface="Consolas"/>
                <a:sym typeface="Consolas"/>
              </a:rPr>
              <a:t>// setup</a:t>
            </a:r>
            <a:endParaRPr>
              <a:solidFill>
                <a:srgbClr val="87878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beforeEach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(() =&gt;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TestBed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.configureTestingModule({ </a:t>
            </a:r>
            <a:r>
              <a:rPr b="1"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providers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:[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UserService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] })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'should return a valid name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inject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UserService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], (service)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name =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service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.getName();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toContain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'Igor'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.length).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toEqual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}));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9" name="Shape 1939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Services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0" name="Shape 194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/>
          <p:nvPr/>
        </p:nvSpPr>
        <p:spPr>
          <a:xfrm>
            <a:off x="97100" y="1224150"/>
            <a:ext cx="8893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@Injectable()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export class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UserService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(private 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http: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 {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getNameFromServer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this.http.get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'api/users/123?info=username'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.map(response =&gt; response.json());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6" name="Shape 1946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Services (Http)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7" name="Shape 194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Shape 1952"/>
          <p:cNvSpPr txBox="1"/>
          <p:nvPr/>
        </p:nvSpPr>
        <p:spPr>
          <a:xfrm>
            <a:off x="125100" y="803050"/>
            <a:ext cx="8893800" cy="3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878787"/>
                </a:solidFill>
                <a:latin typeface="Consolas"/>
                <a:ea typeface="Consolas"/>
                <a:cs typeface="Consolas"/>
                <a:sym typeface="Consolas"/>
              </a:rPr>
              <a:t>//setup</a:t>
            </a:r>
            <a:endParaRPr>
              <a:solidFill>
                <a:srgbClr val="87878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beforeEach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(() =&gt; TestBed.configureTestingModule({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imports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: [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HttpModule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],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providers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: [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UserService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]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}));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'should return a valid name'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inject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UserService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(service)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service.getNameFromServer().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subscribe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(name =&gt; {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(name).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toContain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'Igor'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(name.length).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toEqual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}));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3" name="Shape 1953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Services (Http)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4" name="Shape 195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55" name="Shape 1955"/>
          <p:cNvSpPr txBox="1"/>
          <p:nvPr/>
        </p:nvSpPr>
        <p:spPr>
          <a:xfrm>
            <a:off x="2203275" y="4391525"/>
            <a:ext cx="442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Attention : Exécute des vraies requêtes HTTP 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Shape 1960"/>
          <p:cNvSpPr txBox="1"/>
          <p:nvPr/>
        </p:nvSpPr>
        <p:spPr>
          <a:xfrm>
            <a:off x="125100" y="803050"/>
            <a:ext cx="8893800" cy="3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878787"/>
                </a:solidFill>
                <a:latin typeface="Consolas"/>
                <a:ea typeface="Consolas"/>
                <a:cs typeface="Consolas"/>
                <a:sym typeface="Consolas"/>
              </a:rPr>
              <a:t>//setup</a:t>
            </a:r>
            <a:endParaRPr>
              <a:solidFill>
                <a:srgbClr val="87878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beforeEach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(()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TestBed.configureTestingModule({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imports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: [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HttpModule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],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providers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: [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UserService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     { </a:t>
            </a:r>
            <a:r>
              <a:rPr b="1"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provide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XHRBackend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useClass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MockBackend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}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   ]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})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'should...</a:t>
            </a:r>
            <a:r>
              <a:rPr b="1"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inject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XHRBackend</a:t>
            </a:r>
            <a:r>
              <a:rPr b="1"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UserService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(</a:t>
            </a:r>
            <a:r>
              <a:rPr b="1"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mockbackend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service)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878787"/>
                </a:solidFill>
                <a:latin typeface="Consolas"/>
                <a:ea typeface="Consolas"/>
                <a:cs typeface="Consolas"/>
                <a:sym typeface="Consolas"/>
              </a:rPr>
              <a:t>   // ...</a:t>
            </a:r>
            <a:endParaRPr>
              <a:solidFill>
                <a:srgbClr val="87878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1" name="Shape 1961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Services (avec MockBackend)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2" name="Shape 196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 txBox="1"/>
          <p:nvPr/>
        </p:nvSpPr>
        <p:spPr>
          <a:xfrm>
            <a:off x="125100" y="803050"/>
            <a:ext cx="8893800" cy="3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'should return mocked username'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inject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XHRBackend</a:t>
            </a:r>
            <a:r>
              <a:rPr b="1"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UserService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(</a:t>
            </a:r>
            <a:r>
              <a:rPr b="1"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mockbackend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service)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response = </a:t>
            </a:r>
            <a:r>
              <a:rPr b="1"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'Brad'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mockbackend.connections.subscribe(connection =&gt; {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   connection.mockRespond(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Response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(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ResponseOptions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({body: JSON.stringify(response)})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   ));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service.getNameFromServer().subscribe(name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toContain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'Brad'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.length).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toBe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});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8" name="Shape 1968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Services (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avec MockBackend</a:t>
            </a: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9" name="Shape 196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70" name="Shape 1970"/>
          <p:cNvSpPr txBox="1"/>
          <p:nvPr/>
        </p:nvSpPr>
        <p:spPr>
          <a:xfrm>
            <a:off x="2203275" y="4391525"/>
            <a:ext cx="442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Attention : N’exécute </a:t>
            </a:r>
            <a:r>
              <a:rPr b="1" lang="fr" u="sng">
                <a:solidFill>
                  <a:srgbClr val="FF0000"/>
                </a:solidFill>
              </a:rPr>
              <a:t>pas</a:t>
            </a:r>
            <a:r>
              <a:rPr b="1" lang="fr">
                <a:solidFill>
                  <a:srgbClr val="FF0000"/>
                </a:solidFill>
              </a:rPr>
              <a:t> les requêtes HTTP 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Shape 35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1976250" y="808025"/>
            <a:ext cx="5343900" cy="3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sfeir-app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&gt;Loading...&lt;/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sfeir-app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Shape 1975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Pipe</a:t>
            </a:r>
            <a:endParaRPr/>
          </a:p>
        </p:txBody>
      </p:sp>
      <p:sp>
        <p:nvSpPr>
          <p:cNvPr id="1976" name="Shape 1976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Shape 1981"/>
          <p:cNvSpPr txBox="1"/>
          <p:nvPr/>
        </p:nvSpPr>
        <p:spPr>
          <a:xfrm>
            <a:off x="97100" y="1224150"/>
            <a:ext cx="88938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@Pipe({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'capitalise'</a:t>
            </a:r>
            <a:endParaRPr>
              <a:solidFill>
                <a:srgbClr val="FF007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export class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UpPipe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PipeTransform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(value: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if (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typeof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value !== 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'string'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throw new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Error(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'Requires a String as input'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value.toUpperCase();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2" name="Shape 1982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Pipes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3" name="Shape 198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Shape 1988"/>
          <p:cNvSpPr txBox="1"/>
          <p:nvPr/>
        </p:nvSpPr>
        <p:spPr>
          <a:xfrm>
            <a:off x="97100" y="1224150"/>
            <a:ext cx="88938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'should capitalise'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, () =&gt;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pipe =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UpPipe();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b="1" lang="fr">
                <a:latin typeface="Consolas"/>
                <a:ea typeface="Consolas"/>
                <a:cs typeface="Consolas"/>
                <a:sym typeface="Consolas"/>
              </a:rPr>
              <a:t>pipe.transform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'sfEiR'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 ).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toEqual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'SFEIR'</a:t>
            </a:r>
            <a:r>
              <a:rPr lang="fr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9" name="Shape 1989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Pipes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0" name="Shape 199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Shape 1995"/>
          <p:cNvSpPr txBox="1"/>
          <p:nvPr/>
        </p:nvSpPr>
        <p:spPr>
          <a:xfrm>
            <a:off x="97100" y="1224150"/>
            <a:ext cx="88938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'should throw with invalid values'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=&gt;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()=&gt;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pipe.transform(123) ).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toThrow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()=&gt;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pipe.transform(null) ).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toThrow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()=&gt;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pipe.transform() ).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toThrowError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'Requires a String as input'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6" name="Shape 1996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Test des Pipes (Catch des erreurs)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7" name="Shape 199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Shape 2002"/>
          <p:cNvSpPr txBox="1"/>
          <p:nvPr/>
        </p:nvSpPr>
        <p:spPr>
          <a:xfrm>
            <a:off x="330300" y="2096025"/>
            <a:ext cx="8325900" cy="235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 u="sng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Étudier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et Compléter les tests de :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UpdateComponent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SfeirBadgeDirective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PeopleService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NaPipe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Shape 2003"/>
          <p:cNvSpPr txBox="1"/>
          <p:nvPr/>
        </p:nvSpPr>
        <p:spPr>
          <a:xfrm>
            <a:off x="-22900" y="-21850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22: TDD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Shape 2004"/>
          <p:cNvSpPr txBox="1"/>
          <p:nvPr/>
        </p:nvSpPr>
        <p:spPr>
          <a:xfrm>
            <a:off x="1724525" y="1253950"/>
            <a:ext cx="5694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git checkout -f step-22</a:t>
            </a:r>
            <a:endParaRPr b="1" sz="24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Shape 2005"/>
          <p:cNvSpPr/>
          <p:nvPr/>
        </p:nvSpPr>
        <p:spPr>
          <a:xfrm>
            <a:off x="6811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Shape 2006"/>
          <p:cNvSpPr txBox="1"/>
          <p:nvPr/>
        </p:nvSpPr>
        <p:spPr>
          <a:xfrm>
            <a:off x="553098" y="480650"/>
            <a:ext cx="12993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Shape 200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Shape 2012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step-22-solution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Shape 201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Shape 2018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 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 avancée</a:t>
            </a:r>
            <a:endParaRPr/>
          </a:p>
        </p:txBody>
      </p:sp>
      <p:sp>
        <p:nvSpPr>
          <p:cNvPr id="2019" name="Shape 2019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Shape 202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26" name="Shape 202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façons de communiquer</a:t>
            </a:r>
            <a:endParaRPr/>
          </a:p>
        </p:txBody>
      </p:sp>
      <p:sp>
        <p:nvSpPr>
          <p:cNvPr id="2027" name="Shape 2027"/>
          <p:cNvSpPr txBox="1"/>
          <p:nvPr/>
        </p:nvSpPr>
        <p:spPr>
          <a:xfrm>
            <a:off x="0" y="1116350"/>
            <a:ext cx="77355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 parent- enfant: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Input/Output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 autres éléments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bus de communication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architecture flux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Shape 2032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Shape 203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34" name="Shape 2034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notifier</a:t>
            </a:r>
            <a:endParaRPr/>
          </a:p>
        </p:txBody>
      </p:sp>
      <p:sp>
        <p:nvSpPr>
          <p:cNvPr id="2035" name="Shape 2035"/>
          <p:cNvSpPr txBox="1"/>
          <p:nvPr/>
        </p:nvSpPr>
        <p:spPr>
          <a:xfrm>
            <a:off x="84250" y="887025"/>
            <a:ext cx="77355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Notification via un EventEmitter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Global ou dans des services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Utiliser ces méthodes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subscribe et emit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Shape 2036"/>
          <p:cNvSpPr txBox="1"/>
          <p:nvPr/>
        </p:nvSpPr>
        <p:spPr>
          <a:xfrm>
            <a:off x="527700" y="2286800"/>
            <a:ext cx="45447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7A7A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public bus$:EventEmitter&lt;Object&gt;;</a:t>
            </a:r>
            <a:endParaRPr sz="1800">
              <a:solidFill>
                <a:srgbClr val="7A7A4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constructor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this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fr" sz="1800">
                <a:solidFill>
                  <a:srgbClr val="660E7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bus$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new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EventEmitter();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rgbClr val="7A7A4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7A7A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notify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(data)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fr" sz="1800">
                <a:solidFill>
                  <a:srgbClr val="660E7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bus$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fr" sz="1800">
                <a:solidFill>
                  <a:srgbClr val="7A7A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emit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>
              <a:lnSpc>
                <a:spcPct val="170000"/>
              </a:lnSpc>
              <a:spcBef>
                <a:spcPts val="800"/>
              </a:spcBef>
              <a:spcAft>
                <a:spcPts val="800"/>
              </a:spcAft>
              <a:buNone/>
            </a:pPr>
            <a:b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37" name="Shape 2037"/>
          <p:cNvSpPr txBox="1"/>
          <p:nvPr/>
        </p:nvSpPr>
        <p:spPr>
          <a:xfrm>
            <a:off x="5615600" y="2433950"/>
            <a:ext cx="35070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008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import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bus from </a:t>
            </a:r>
            <a:r>
              <a:rPr b="1" lang="fr" sz="1800">
                <a:solidFill>
                  <a:srgbClr val="008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'../path/toBus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bus.</a:t>
            </a:r>
            <a:r>
              <a:rPr lang="fr" sz="1800">
                <a:solidFill>
                  <a:srgbClr val="7A7A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subscribe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((datas) =&gt;{...});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bus.</a:t>
            </a:r>
            <a:r>
              <a:rPr lang="fr" sz="1800">
                <a:solidFill>
                  <a:srgbClr val="7A7A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notify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(datas);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70000"/>
              </a:lnSpc>
              <a:spcBef>
                <a:spcPts val="800"/>
              </a:spcBef>
              <a:spcAft>
                <a:spcPts val="800"/>
              </a:spcAft>
              <a:buNone/>
            </a:pP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Shape 2042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Shape 204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44" name="Shape 2044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NGRX</a:t>
            </a:r>
            <a:endParaRPr/>
          </a:p>
        </p:txBody>
      </p:sp>
      <p:sp>
        <p:nvSpPr>
          <p:cNvPr id="2045" name="Shape 2045"/>
          <p:cNvSpPr txBox="1"/>
          <p:nvPr/>
        </p:nvSpPr>
        <p:spPr>
          <a:xfrm>
            <a:off x="0" y="1116350"/>
            <a:ext cx="44319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Architecture dataflow: like Redux :)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librairie tiers à installer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npm </a:t>
            </a:r>
            <a:r>
              <a:rPr lang="fr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install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@ngrx/store --save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6" name="Shape 2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800" y="904625"/>
            <a:ext cx="4687901" cy="31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Globale</a:t>
            </a:r>
            <a:endParaRPr/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hape 2051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Shape 205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53" name="Shape 2053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NGRX</a:t>
            </a:r>
            <a:endParaRPr/>
          </a:p>
        </p:txBody>
      </p:sp>
      <p:sp>
        <p:nvSpPr>
          <p:cNvPr id="2054" name="Shape 2054"/>
          <p:cNvSpPr txBox="1"/>
          <p:nvPr/>
        </p:nvSpPr>
        <p:spPr>
          <a:xfrm>
            <a:off x="0" y="1116350"/>
            <a:ext cx="3822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 éléments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state et store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reducer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5" name="Shape 2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288" y="1166813"/>
            <a:ext cx="51530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Shape 206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2" name="Shape 206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Store</a:t>
            </a:r>
            <a:endParaRPr/>
          </a:p>
        </p:txBody>
      </p:sp>
      <p:sp>
        <p:nvSpPr>
          <p:cNvPr id="2063" name="Shape 2063"/>
          <p:cNvSpPr txBox="1"/>
          <p:nvPr/>
        </p:nvSpPr>
        <p:spPr>
          <a:xfrm>
            <a:off x="0" y="1116350"/>
            <a:ext cx="52161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unité de base qui va contenir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state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reducers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 doit injecter dans le module le storeModule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 donnant le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notre Store et notre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reducer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Shape 2064"/>
          <p:cNvSpPr txBox="1"/>
          <p:nvPr/>
        </p:nvSpPr>
        <p:spPr>
          <a:xfrm>
            <a:off x="230525" y="3424550"/>
            <a:ext cx="44328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storeModule.</a:t>
            </a:r>
            <a:r>
              <a:rPr b="1"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forRoot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({people: reducer}),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storeModule.</a:t>
            </a:r>
            <a:r>
              <a:rPr b="1" lang="fr" sz="12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forFeature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(‘people’,reducer)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7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5" name="Shape 2065"/>
          <p:cNvSpPr txBox="1"/>
          <p:nvPr/>
        </p:nvSpPr>
        <p:spPr>
          <a:xfrm>
            <a:off x="5325250" y="1424075"/>
            <a:ext cx="3698700" cy="27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initial state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initialState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{..}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reducer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reducer(state: State = initialState, action) {...}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actions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actions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{...}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Shape 2070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Shape 207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72" name="Shape 207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State</a:t>
            </a:r>
            <a:endParaRPr/>
          </a:p>
        </p:txBody>
      </p:sp>
      <p:sp>
        <p:nvSpPr>
          <p:cNvPr id="2073" name="Shape 2073"/>
          <p:cNvSpPr txBox="1"/>
          <p:nvPr/>
        </p:nvSpPr>
        <p:spPr>
          <a:xfrm>
            <a:off x="0" y="1116350"/>
            <a:ext cx="37803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map de clé valeurs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récupérer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grâce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à nos sélecteurs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Retourne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un observable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Shape 2074"/>
          <p:cNvSpPr txBox="1"/>
          <p:nvPr/>
        </p:nvSpPr>
        <p:spPr>
          <a:xfrm>
            <a:off x="4361975" y="814475"/>
            <a:ext cx="4662000" cy="3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Store: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state = {  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users: [],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search: </a:t>
            </a:r>
            <a:r>
              <a:rPr lang="fr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endParaRPr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254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composant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.store.select(</a:t>
            </a:r>
            <a:r>
              <a:rPr lang="fr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people</a:t>
            </a:r>
            <a:r>
              <a:rPr lang="fr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.store.select(fromRoot.getSearch);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54000" marR="254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Shape 2079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Shape 208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81" name="Shape 208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reducers</a:t>
            </a:r>
            <a:endParaRPr/>
          </a:p>
        </p:txBody>
      </p:sp>
      <p:sp>
        <p:nvSpPr>
          <p:cNvPr id="2082" name="Shape 2082"/>
          <p:cNvSpPr txBox="1"/>
          <p:nvPr/>
        </p:nvSpPr>
        <p:spPr>
          <a:xfrm>
            <a:off x="-152400" y="1116350"/>
            <a:ext cx="3822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SEULE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façon de modifier le state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déclenchée par une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Immutable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mutations sont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synchrones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Shape 2083"/>
          <p:cNvSpPr txBox="1"/>
          <p:nvPr/>
        </p:nvSpPr>
        <p:spPr>
          <a:xfrm>
            <a:off x="3547600" y="662075"/>
            <a:ext cx="5596500" cy="39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Store: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reducer(state: State = initialState, action) 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(action.type) 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PeopleAction.SET_PEOPLE: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people = action.payload;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...state, people };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state;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254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composant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.store.dispatch(</a:t>
            </a:r>
            <a:r>
              <a:rPr lang="f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PeopleAction.FilterPeople(search));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77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54000" marR="254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Shape 2088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Shape 208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90" name="Shape 209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actions</a:t>
            </a:r>
            <a:endParaRPr/>
          </a:p>
        </p:txBody>
      </p:sp>
      <p:sp>
        <p:nvSpPr>
          <p:cNvPr id="2091" name="Shape 2091"/>
          <p:cNvSpPr txBox="1"/>
          <p:nvPr/>
        </p:nvSpPr>
        <p:spPr>
          <a:xfrm>
            <a:off x="0" y="662075"/>
            <a:ext cx="38220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déclenchée par un 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dispatch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typées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Shape 2092"/>
          <p:cNvSpPr txBox="1"/>
          <p:nvPr/>
        </p:nvSpPr>
        <p:spPr>
          <a:xfrm>
            <a:off x="1285400" y="2124275"/>
            <a:ext cx="7501800" cy="273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Store: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SetPeople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Action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readonly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type = </a:t>
            </a:r>
            <a:r>
              <a:rPr lang="fr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'SET_PEOPLE'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payload) { 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999999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254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Dans le composant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.store.dispatch(</a:t>
            </a:r>
            <a:r>
              <a:rPr lang="f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PeopleAction.SetPeople(people));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77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54000" marR="254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Shape 209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99" name="Shape 2099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selector</a:t>
            </a:r>
            <a:endParaRPr/>
          </a:p>
        </p:txBody>
      </p:sp>
      <p:sp>
        <p:nvSpPr>
          <p:cNvPr id="2100" name="Shape 2100"/>
          <p:cNvSpPr txBox="1"/>
          <p:nvPr/>
        </p:nvSpPr>
        <p:spPr>
          <a:xfrm>
            <a:off x="0" y="1116350"/>
            <a:ext cx="52161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Feature selector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pour extraire une portion dédié à une feature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Selector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partie du store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1" name="Shape 2101"/>
          <p:cNvSpPr txBox="1"/>
          <p:nvPr/>
        </p:nvSpPr>
        <p:spPr>
          <a:xfrm>
            <a:off x="889325" y="3064200"/>
            <a:ext cx="7767000" cy="20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Feature selector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 const getPeopleState = createFeatureSelector&lt;State&gt;('people');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8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Selector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 const getSearch = createSelector(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getPeopleState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(state: State) =&gt; {...});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hape 2106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Shape 210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08" name="Shape 2108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Mais aussi</a:t>
            </a:r>
            <a:endParaRPr/>
          </a:p>
        </p:txBody>
      </p:sp>
      <p:sp>
        <p:nvSpPr>
          <p:cNvPr id="2109" name="Shape 2109"/>
          <p:cNvSpPr txBox="1"/>
          <p:nvPr/>
        </p:nvSpPr>
        <p:spPr>
          <a:xfrm>
            <a:off x="0" y="662075"/>
            <a:ext cx="8518500" cy="20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State composition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effects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meta-reducers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router-store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store-devtools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entity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0" name="Shape 2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807" y="2794501"/>
            <a:ext cx="6529636" cy="16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Shape 2115"/>
          <p:cNvSpPr txBox="1"/>
          <p:nvPr/>
        </p:nvSpPr>
        <p:spPr>
          <a:xfrm>
            <a:off x="8817425" y="151725"/>
            <a:ext cx="164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6" name="Shape 2116"/>
          <p:cNvSpPr txBox="1"/>
          <p:nvPr/>
        </p:nvSpPr>
        <p:spPr>
          <a:xfrm>
            <a:off x="1100900" y="69975"/>
            <a:ext cx="7998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19 : Je branche NGRX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7" name="Shape 2117"/>
          <p:cNvSpPr txBox="1"/>
          <p:nvPr/>
        </p:nvSpPr>
        <p:spPr>
          <a:xfrm>
            <a:off x="681125" y="11693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git checkout -f step-24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Shape 2118"/>
          <p:cNvSpPr/>
          <p:nvPr/>
        </p:nvSpPr>
        <p:spPr>
          <a:xfrm>
            <a:off x="230225" y="487825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Shape 2119"/>
          <p:cNvSpPr txBox="1"/>
          <p:nvPr/>
        </p:nvSpPr>
        <p:spPr>
          <a:xfrm>
            <a:off x="70173" y="634125"/>
            <a:ext cx="1351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0" name="Shape 212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21" name="Shape 2121"/>
          <p:cNvSpPr txBox="1"/>
          <p:nvPr/>
        </p:nvSpPr>
        <p:spPr>
          <a:xfrm>
            <a:off x="347150" y="2431375"/>
            <a:ext cx="8325900" cy="1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 champs de saisie a été ajouté pour filtrer le tableau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Vous disposez d’un squelette de Store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Nous allons mettre en place une architecture NgRx pour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récupérer la liste des utilisateurs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Filtrer le tableau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Shape 2126"/>
          <p:cNvSpPr txBox="1"/>
          <p:nvPr/>
        </p:nvSpPr>
        <p:spPr>
          <a:xfrm>
            <a:off x="2842350" y="1071750"/>
            <a:ext cx="345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step-24-solution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Shape 212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Shape 2132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Ressources</a:t>
            </a:r>
            <a:endParaRPr/>
          </a:p>
        </p:txBody>
      </p:sp>
      <p:sp>
        <p:nvSpPr>
          <p:cNvPr id="2133" name="Shape 2133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Architecture globale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00" y="807975"/>
            <a:ext cx="7284149" cy="37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Ressources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9" name="Shape 213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40" name="Shape 2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175" y="2058925"/>
            <a:ext cx="4947149" cy="30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Shape 2141"/>
          <p:cNvSpPr txBox="1"/>
          <p:nvPr/>
        </p:nvSpPr>
        <p:spPr>
          <a:xfrm>
            <a:off x="489575" y="724350"/>
            <a:ext cx="8654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Site Officiel : </a:t>
            </a:r>
            <a:r>
              <a:rPr lang="fr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https://angular.io/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API : </a:t>
            </a:r>
            <a:r>
              <a:rPr lang="fr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https://angular.io/docs/ts/latest/api/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Victor Savkin : </a:t>
            </a:r>
            <a:r>
              <a:rPr lang="fr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http://victorsavkin.com/</a:t>
            </a:r>
            <a:r>
              <a:rPr lang="fr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Thoughtram: </a:t>
            </a:r>
            <a:r>
              <a:rPr lang="f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http://blog.thoughtram.io/categories/angular-2/</a:t>
            </a:r>
            <a:endParaRPr>
              <a:highlight>
                <a:srgbClr val="FFFFFF"/>
              </a:highlight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lang="fr">
                <a:highlight>
                  <a:srgbClr val="FFFFFF"/>
                </a:highlight>
              </a:rPr>
              <a:t>:</a:t>
            </a:r>
            <a:r>
              <a:rPr lang="fr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https://github.com/victormejia/angular-testing-workshop#module-2-configuring-terminal-reporting</a:t>
            </a:r>
            <a:endParaRPr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Votre application : un composant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101700" y="1006400"/>
            <a:ext cx="74259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base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675" y="1618013"/>
            <a:ext cx="16383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Un composant : annotation + classe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Shape 38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330300" y="1006400"/>
            <a:ext cx="8325900" cy="4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 logique du composant: utilise la syntaxe de classe de ES6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AppComponent {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'Angular'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Un composant : annotation + classe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330300" y="1006400"/>
            <a:ext cx="6548400" cy="4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annotations (comment afficher le composant dans la page)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 Component } </a:t>
            </a: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8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@Component({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'sfeir-app'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templateUrl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'./app.component.html'</a:t>
            </a:r>
            <a:endParaRPr sz="1800"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Un composant : annotation + classe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330300" y="789650"/>
            <a:ext cx="6548400" cy="4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 Component } </a:t>
            </a: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8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@Component({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'sfeir-app'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templateUrl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'./app.component.html'</a:t>
            </a:r>
            <a:endParaRPr sz="1800"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AppComponent {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		</a:t>
            </a: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8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8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'Angular'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sque_photo.png"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163" y="720150"/>
            <a:ext cx="3561649" cy="37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938" y="1158800"/>
            <a:ext cx="2776050" cy="277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masque_photo.png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163" y="720150"/>
            <a:ext cx="3561649" cy="37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6242" y="1496833"/>
            <a:ext cx="2038400" cy="7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3880" y="1991695"/>
            <a:ext cx="1083750" cy="11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4294967295"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Présentation</a:t>
            </a:r>
            <a:endParaRPr b="1"/>
          </a:p>
        </p:txBody>
      </p:sp>
      <p:sp>
        <p:nvSpPr>
          <p:cNvPr id="216" name="Shape 216"/>
          <p:cNvSpPr txBox="1"/>
          <p:nvPr/>
        </p:nvSpPr>
        <p:spPr>
          <a:xfrm>
            <a:off x="4336255" y="2386483"/>
            <a:ext cx="35271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0B4269"/>
                </a:solidFill>
                <a:latin typeface="Montserrat"/>
                <a:ea typeface="Montserrat"/>
                <a:cs typeface="Montserrat"/>
                <a:sym typeface="Montserrat"/>
              </a:rPr>
              <a:t>Cyril Balit</a:t>
            </a:r>
            <a:endParaRPr b="1" sz="3000">
              <a:solidFill>
                <a:srgbClr val="0B426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878787"/>
                </a:solidFill>
                <a:latin typeface="Montserrat"/>
                <a:ea typeface="Montserrat"/>
                <a:cs typeface="Montserrat"/>
                <a:sym typeface="Montserrat"/>
              </a:rPr>
              <a:t>CTO front</a:t>
            </a:r>
            <a:endParaRPr sz="1800">
              <a:solidFill>
                <a:srgbClr val="8787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878787"/>
                </a:solidFill>
                <a:latin typeface="Montserrat"/>
                <a:ea typeface="Montserrat"/>
                <a:cs typeface="Montserrat"/>
                <a:sym typeface="Montserrat"/>
              </a:rPr>
              <a:t>@cbalit</a:t>
            </a:r>
            <a:endParaRPr sz="1800">
              <a:solidFill>
                <a:srgbClr val="8787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NgModule</a:t>
            </a:r>
            <a:endParaRPr/>
          </a:p>
        </p:txBody>
      </p:sp>
      <p:sp>
        <p:nvSpPr>
          <p:cNvPr id="408" name="Shape 408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330300" y="1006400"/>
            <a:ext cx="8325900" cy="4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Permet</a:t>
            </a:r>
            <a:r>
              <a:rPr lang="fr" sz="1800">
                <a:solidFill>
                  <a:srgbClr val="1B3557"/>
                </a:solidFill>
                <a:latin typeface="Calibri"/>
                <a:ea typeface="Calibri"/>
                <a:cs typeface="Calibri"/>
                <a:sym typeface="Calibri"/>
              </a:rPr>
              <a:t> de regrouper des fonctionnalités</a:t>
            </a:r>
            <a:endParaRPr sz="1800">
              <a:solidFill>
                <a:srgbClr val="1B355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B355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Au moins un module par application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Peut être chargé de façon asynchrone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Différents types de modules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Root (App) module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Feature Module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Shared module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Core module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Un module...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Exemple d’un module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2" name="Shape 422"/>
          <p:cNvSpPr txBox="1"/>
          <p:nvPr/>
        </p:nvSpPr>
        <p:spPr>
          <a:xfrm>
            <a:off x="336750" y="1036150"/>
            <a:ext cx="83670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NgModule }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BrowserModule }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'@angular/platform-browser'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AppComponent } 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'./app/app.component'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@NgModule({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imports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 BrowserModule, </a:t>
            </a: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/*...*/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declarations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 AppComponent, </a:t>
            </a: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/*...*/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providers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[],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bootstrap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 AppComponent 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AppModule {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Bootstrap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330300" y="1006400"/>
            <a:ext cx="8325900" cy="4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1B3557"/>
                </a:solidFill>
                <a:latin typeface="Calibri"/>
                <a:ea typeface="Calibri"/>
                <a:cs typeface="Calibri"/>
                <a:sym typeface="Calibri"/>
              </a:rPr>
              <a:t>Pour charger l’application dans la page</a:t>
            </a:r>
            <a:endParaRPr sz="1800">
              <a:solidFill>
                <a:srgbClr val="1B355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platformBrowserDynamic }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'@angular/platform-browser-dynamic'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AppModule }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'./app.module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platformBrowserDynamic().bootstrapModule(AppModule);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660E7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Soit notre application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6" name="Shape 436"/>
          <p:cNvSpPr txBox="1"/>
          <p:nvPr/>
        </p:nvSpPr>
        <p:spPr>
          <a:xfrm>
            <a:off x="330300" y="1006400"/>
            <a:ext cx="8325900" cy="3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platformBrowserDynamic }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'@angular/platform-browser-dynamic'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BrowserModule }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'@angular/platform-browser'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NgModule }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@NgModule({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imports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 BrowserModule, </a:t>
            </a:r>
            <a:r>
              <a:rPr i="1" lang="fr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/*...*/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declarations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 AppComponent, </a:t>
            </a:r>
            <a:r>
              <a:rPr i="1" lang="fr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/*...*/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providers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bootstrap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 AppComponent 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AppModule { }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platformBrowserDynamic().bootstrapModule(AppModule);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1 : prise en main 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153000" y="84112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git checkout -f step-01</a:t>
            </a:r>
            <a:b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Mise en place de votre premier composant (à la main)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293925" y="34590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 txBox="1"/>
          <p:nvPr/>
        </p:nvSpPr>
        <p:spPr>
          <a:xfrm>
            <a:off x="347624" y="492200"/>
            <a:ext cx="936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6" name="Shape 446"/>
          <p:cNvSpPr txBox="1"/>
          <p:nvPr/>
        </p:nvSpPr>
        <p:spPr>
          <a:xfrm>
            <a:off x="330300" y="1530525"/>
            <a:ext cx="8325900" cy="3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PeopleAppComponent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(à la main)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src/app/app.component.ts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sfeir-app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&gt;&lt;/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sfeir-app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&gt;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Utiliser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le template et le CSS fournis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src/app/app.component.html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src/app/app.component.css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Configurer le module de l’application: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src/app/app.module.ts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Afficher du texte dans la variable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{{ name }}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Mettre à jour le fichier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src/app/index.ts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avec les bons exports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Compléter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le fichier index.html: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src/index.html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8319050" y="0"/>
            <a:ext cx="782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0">
                <a:solidFill>
                  <a:srgbClr val="FF0000"/>
                </a:solidFill>
              </a:rPr>
              <a:t>●</a:t>
            </a:r>
            <a:endParaRPr b="1"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step-01-solution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2 : Utilisez le CLI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153000" y="60800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git checkout -f step-02</a:t>
            </a:r>
            <a:b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fr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Mise en place de votre premier composant avec le CLI</a:t>
            </a:r>
            <a:endParaRPr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330300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383999" y="480650"/>
            <a:ext cx="936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8319050" y="0"/>
            <a:ext cx="782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0">
                <a:solidFill>
                  <a:srgbClr val="FF0000"/>
                </a:solidFill>
              </a:rPr>
              <a:t>●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330300" y="1543050"/>
            <a:ext cx="8325900" cy="3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HomeComponent</a:t>
            </a: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avec le CLI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ng g c home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Examiner les fichiers générés dans </a:t>
            </a:r>
            <a:r>
              <a:rPr lang="fr" sz="16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src/app/home/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Compléter</a:t>
            </a:r>
            <a:r>
              <a:rPr lang="fr" sz="16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6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</a:t>
            </a:r>
            <a:r>
              <a:rPr lang="fr" sz="16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home.component.html </a:t>
            </a: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et </a:t>
            </a:r>
            <a:r>
              <a:rPr lang="fr" sz="16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</a:t>
            </a:r>
            <a:r>
              <a:rPr lang="fr" sz="16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home.component.ts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afficher par exemple la chaîne</a:t>
            </a:r>
            <a:r>
              <a:rPr lang="fr" sz="16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“Hello {{ name }}”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Importer </a:t>
            </a:r>
            <a:r>
              <a:rPr b="1"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HomeComponent</a:t>
            </a: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dans </a:t>
            </a:r>
            <a:r>
              <a:rPr lang="fr" sz="16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src/app.module.ts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Ajouter le dans “declarations” et “bootstrap”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remplacer l’ancien composant </a:t>
            </a:r>
            <a:r>
              <a:rPr b="1"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PeopleAppComponent</a:t>
            </a: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dans “bootstrap”</a:t>
            </a:r>
            <a:endParaRPr sz="16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fr" sz="16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Changer</a:t>
            </a:r>
            <a:r>
              <a:rPr lang="fr" sz="16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le nom de l’élément HTML dans </a:t>
            </a:r>
            <a:r>
              <a:rPr lang="fr" sz="16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src/index.html</a:t>
            </a:r>
            <a:endParaRPr sz="16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Calibri"/>
              <a:buChar char="○"/>
            </a:pPr>
            <a:r>
              <a:rPr lang="fr" sz="16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utiliser le sélecteur de </a:t>
            </a:r>
            <a:r>
              <a:rPr b="1" lang="fr" sz="16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HomeComponent</a:t>
            </a:r>
            <a:endParaRPr sz="16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step-02-solution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Databinding &amp; template</a:t>
            </a:r>
            <a:endParaRPr/>
          </a:p>
        </p:txBody>
      </p:sp>
      <p:sp>
        <p:nvSpPr>
          <p:cNvPr id="476" name="Shape 476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Déroulement de la formation</a:t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125400" y="1068850"/>
            <a:ext cx="8561700" cy="3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C’est quand la pause ?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Quand est-ce qu’on mange ?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Tour de table…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Feuille de présence (obligatoire)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Shape 48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3" name="Shape 483"/>
          <p:cNvSpPr txBox="1"/>
          <p:nvPr/>
        </p:nvSpPr>
        <p:spPr>
          <a:xfrm>
            <a:off x="3272800" y="1178350"/>
            <a:ext cx="5700900" cy="3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onload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'name'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input = 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getElementsByTagName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fr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input.</a:t>
            </a:r>
            <a:r>
              <a:rPr lang="fr" sz="12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onkeyup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textContent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|| 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textContent </a:t>
            </a:r>
            <a:r>
              <a:rPr lang="fr" sz="12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fr" sz="12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textContent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input.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innerText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|| 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innerText </a:t>
            </a:r>
            <a:r>
              <a:rPr lang="fr" sz="12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fr" sz="12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i="1" lang="fr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IE</a:t>
            </a:r>
            <a:endParaRPr i="1" sz="12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fr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 sz="1200">
                <a:solidFill>
                  <a:srgbClr val="458383"/>
                </a:solidFill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innerText 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input.</a:t>
            </a:r>
            <a:r>
              <a:rPr lang="fr" sz="1200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};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91C9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Shape 484"/>
          <p:cNvSpPr txBox="1"/>
          <p:nvPr/>
        </p:nvSpPr>
        <p:spPr>
          <a:xfrm>
            <a:off x="317500" y="1178350"/>
            <a:ext cx="2955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Bonjour 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span 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id=</a:t>
            </a:r>
            <a:r>
              <a:rPr lang="fr" sz="11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fr" sz="11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jQuery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Shape 49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1" name="Shape 491"/>
          <p:cNvSpPr txBox="1"/>
          <p:nvPr/>
        </p:nvSpPr>
        <p:spPr>
          <a:xfrm>
            <a:off x="3917975" y="1178350"/>
            <a:ext cx="4659300" cy="3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).ready(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fr" sz="1200">
                <a:solidFill>
                  <a:srgbClr val="45838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$input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$(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'input'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fr" sz="1200">
                <a:solidFill>
                  <a:srgbClr val="45838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$span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$(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'#name'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45838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$input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.keyup(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(event)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200">
                <a:solidFill>
                  <a:srgbClr val="45838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$span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(event.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79493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Shape 492"/>
          <p:cNvSpPr txBox="1"/>
          <p:nvPr/>
        </p:nvSpPr>
        <p:spPr>
          <a:xfrm>
            <a:off x="338325" y="1178350"/>
            <a:ext cx="29748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Bonjour 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span 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id=</a:t>
            </a:r>
            <a:r>
              <a:rPr lang="fr" sz="11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fr" sz="11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fr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Shape 49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9" name="Shape 499"/>
          <p:cNvSpPr txBox="1"/>
          <p:nvPr/>
        </p:nvSpPr>
        <p:spPr>
          <a:xfrm>
            <a:off x="372250" y="1958125"/>
            <a:ext cx="8838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"myName"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[(ngModel)]=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"myName"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&gt;Bonjour {{myName}}&lt;/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/>
        </p:nvSpPr>
        <p:spPr>
          <a:xfrm>
            <a:off x="2051850" y="834438"/>
            <a:ext cx="50403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71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300">
                <a:solidFill>
                  <a:srgbClr val="4A86E8"/>
                </a:solidFill>
                <a:highlight>
                  <a:schemeClr val="lt1"/>
                </a:highlight>
              </a:rPr>
              <a:t>Properties</a:t>
            </a:r>
            <a:r>
              <a:rPr lang="fr" sz="23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lang="fr" sz="2300">
                <a:solidFill>
                  <a:srgbClr val="6AA84F"/>
                </a:solidFill>
                <a:highlight>
                  <a:schemeClr val="lt1"/>
                </a:highlight>
              </a:rPr>
              <a:t>events </a:t>
            </a:r>
            <a:r>
              <a:rPr lang="fr" sz="2300">
                <a:solidFill>
                  <a:schemeClr val="dk1"/>
                </a:solidFill>
                <a:highlight>
                  <a:schemeClr val="lt1"/>
                </a:highlight>
              </a:rPr>
              <a:t>et </a:t>
            </a:r>
            <a:r>
              <a:rPr lang="fr" sz="2300">
                <a:solidFill>
                  <a:srgbClr val="FF9900"/>
                </a:solidFill>
                <a:highlight>
                  <a:schemeClr val="lt1"/>
                </a:highlight>
              </a:rPr>
              <a:t>références</a:t>
            </a:r>
            <a:endParaRPr sz="2300">
              <a:solidFill>
                <a:srgbClr val="FF9900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Syntaxe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Shape 50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7" name="Shape 507"/>
          <p:cNvSpPr txBox="1"/>
          <p:nvPr/>
        </p:nvSpPr>
        <p:spPr>
          <a:xfrm>
            <a:off x="233800" y="1518675"/>
            <a:ext cx="85929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 My name is {{ name }} 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 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#newname   type=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(click)=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"changeName(newname.value)"</a:t>
            </a:r>
            <a:endParaRPr sz="1800"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[disabled]=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"newname.value == 'Angular 2'"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&gt;Change Name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1780750" y="3607550"/>
            <a:ext cx="5040300" cy="100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1749275" y="3021975"/>
            <a:ext cx="4219500" cy="1008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1834600" y="2436400"/>
            <a:ext cx="1148700" cy="100800"/>
          </a:xfrm>
          <a:prstGeom prst="rect">
            <a:avLst/>
          </a:prstGeom>
          <a:solidFill>
            <a:srgbClr val="FF9900"/>
          </a:solidFill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anatomie d’un binding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Shape 51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7" name="Shape 517"/>
          <p:cNvSpPr txBox="1"/>
          <p:nvPr/>
        </p:nvSpPr>
        <p:spPr>
          <a:xfrm>
            <a:off x="1036150" y="1071750"/>
            <a:ext cx="685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lang="fr" sz="3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 sz="36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"expression"</a:t>
            </a:r>
            <a:endParaRPr sz="3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Interpolation et expression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281225" y="942475"/>
            <a:ext cx="86190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Interpolation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&gt;Hello {{name}}&lt;/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img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"{{ myurl }}"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Les expressions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dans le contexte du composant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du JS mais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pas d’affectation (sauf pour les events)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pas d’accès aux variables globales (window, document..)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les opérateurs logiques, tout est évalué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Pas de new, ++, --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Shape 52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3 catégories de binding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30" name="Shape 530"/>
          <p:cNvGraphicFramePr/>
          <p:nvPr/>
        </p:nvGraphicFramePr>
        <p:xfrm>
          <a:off x="337500" y="107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{925A5AA3-A817-47C8-BD01-F087CF35E572}</a:tableStyleId>
              </a:tblPr>
              <a:tblGrid>
                <a:gridCol w="2554650"/>
                <a:gridCol w="4343700"/>
                <a:gridCol w="1570650"/>
              </a:tblGrid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Direction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Syntaxe</a:t>
                      </a:r>
                      <a:endParaRPr b="1" sz="1800">
                        <a:solidFill>
                          <a:srgbClr val="00669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Type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688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unidirectionnel</a:t>
                      </a:r>
                      <a:endParaRPr sz="1200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depuis le modèle vers la vue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{{ expression }}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 targetFooBar ] = </a:t>
                      </a:r>
                      <a:r>
                        <a:rPr b="1"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"exression"</a:t>
                      </a:r>
                      <a:endParaRPr b="1">
                        <a:solidFill>
                          <a:srgbClr val="FF0076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bindTargetFooBar = </a:t>
                      </a:r>
                      <a:r>
                        <a:rPr b="1"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"expression"</a:t>
                      </a:r>
                      <a:endParaRPr b="1">
                        <a:solidFill>
                          <a:srgbClr val="FF0076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Interpolation</a:t>
                      </a:r>
                      <a:endParaRPr sz="1200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Propriétés</a:t>
                      </a:r>
                      <a:endParaRPr sz="1200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Classe</a:t>
                      </a:r>
                      <a:endParaRPr sz="1200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Attribut</a:t>
                      </a:r>
                      <a:endParaRPr sz="1200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Style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98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Unidirectionnel</a:t>
                      </a:r>
                      <a:endParaRPr sz="1200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depuis la vue vers le model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 targetFooBar ) = 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"expression"</a:t>
                      </a:r>
                      <a:endParaRPr>
                        <a:solidFill>
                          <a:srgbClr val="FF0076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onTargetFooBar = 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"expression"</a:t>
                      </a:r>
                      <a:endParaRPr>
                        <a:solidFill>
                          <a:srgbClr val="FF0076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Evénements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9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bidirectionnel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[( targetFooBar )] = 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</a:rPr>
                        <a:t>"expression"</a:t>
                      </a:r>
                      <a:endParaRPr>
                        <a:solidFill>
                          <a:srgbClr val="FF0076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bindonTargetFooBar = 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</a:rPr>
                        <a:t>"expression"</a:t>
                      </a:r>
                      <a:endParaRPr>
                        <a:solidFill>
                          <a:srgbClr val="FF0076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bidirectionnel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1" name="Shape 53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Mais avant : attributs vs propriétés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Shape 537"/>
          <p:cNvSpPr txBox="1"/>
          <p:nvPr/>
        </p:nvSpPr>
        <p:spPr>
          <a:xfrm>
            <a:off x="493275" y="485275"/>
            <a:ext cx="86190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Les attributs c’est du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HMTL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les propriétés c’est du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DOM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mapping strict (id)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attribut sans propriété (colspan)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propriété sans attribut  (textContent)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les 2 mais….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 plupart du temps, les attributs servent à initialiser les propriétés mais ne sont pas modifiés si la propriété change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Des attributs sans valeurs :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bouton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disabled &gt;Click!!&lt;/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bouton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Un attribut: une chaîne de caractère</a:t>
            </a:r>
            <a:endParaRPr sz="1100">
              <a:solidFill>
                <a:schemeClr val="dk1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Que des propriétés ...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281225" y="942475"/>
            <a:ext cx="86190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Un monde sans attributs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Avec le binding, nous travaillons sur les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propriétés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(des éléments, composants ou directives)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bouton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[disabled]=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"true"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&gt;Click!!&lt;/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bouton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Permet de passer des objets</a:t>
            </a:r>
            <a:endParaRPr sz="1100">
              <a:solidFill>
                <a:schemeClr val="dk1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Property binding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Shape 551"/>
          <p:cNvSpPr txBox="1"/>
          <p:nvPr/>
        </p:nvSpPr>
        <p:spPr>
          <a:xfrm>
            <a:off x="337500" y="2981150"/>
            <a:ext cx="84690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Forme canonique: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bind</a:t>
            </a:r>
            <a:r>
              <a:rPr b="1" lang="fr" sz="18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CapitalAttr</a:t>
            </a:r>
            <a:endParaRPr b="1" sz="1800">
              <a:solidFill>
                <a:srgbClr val="FF0000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Constantes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show-title 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title=</a:t>
            </a:r>
            <a:r>
              <a:rPr b="1" lang="fr" sz="1200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"Some Title"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1" lang="fr" sz="12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show-title</a:t>
            </a:r>
            <a:r>
              <a:rPr lang="fr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show-title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[title]=</a:t>
            </a:r>
            <a:r>
              <a:rPr b="1"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'Some Title' "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1"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show-title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Shape 55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53" name="Shape 553"/>
          <p:cNvGraphicFramePr/>
          <p:nvPr/>
        </p:nvGraphicFramePr>
        <p:xfrm>
          <a:off x="337500" y="107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{925A5AA3-A817-47C8-BD01-F087CF35E572}</a:tableStyleId>
              </a:tblPr>
              <a:tblGrid>
                <a:gridCol w="1122800"/>
                <a:gridCol w="2078925"/>
                <a:gridCol w="5267275"/>
              </a:tblGrid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Type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cible</a:t>
                      </a:r>
                      <a:endParaRPr b="1" sz="1800">
                        <a:solidFill>
                          <a:srgbClr val="00669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exemple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6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propriété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Attribut d’élement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Attribut de component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Attribut de directive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img 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[src]=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"someUrl" 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my-component 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[data]=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"currentData"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&lt;/my-component&gt;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 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[ngClass]=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"{selected: isSelected}"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fr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div&gt;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Slides de la formation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330300" y="1006400"/>
            <a:ext cx="83259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http://bit.ly/sfeir-ng-200</a:t>
            </a:r>
            <a:endParaRPr b="1" sz="4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(accès restreint)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Ok mais si je veux un attribut….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Shape 559"/>
          <p:cNvSpPr txBox="1"/>
          <p:nvPr/>
        </p:nvSpPr>
        <p:spPr>
          <a:xfrm>
            <a:off x="533016" y="700625"/>
            <a:ext cx="86190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Les éléments n’ont pas forcément la propriété (ex: aria, svg, colspan)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On peut cibler un attribut en précédant le nom de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attr.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td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[attr.colspan]=</a:t>
            </a:r>
            <a:r>
              <a:rPr b="1"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"1+1"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&gt;a cell!!&lt;/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les classes précède le nom de la classe par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class.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[class.isSpecial]=</a:t>
            </a:r>
            <a:r>
              <a:rPr b="1"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"isSpecial"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&gt;special class&lt;/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les styles précède le nom de la propriété par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style.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[style.color]=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"isSpecial ? 'red' : 'green'"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&gt;Special class&lt;/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Shape 56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Event binding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Shape 566"/>
          <p:cNvSpPr txBox="1"/>
          <p:nvPr/>
        </p:nvSpPr>
        <p:spPr>
          <a:xfrm>
            <a:off x="337500" y="3249200"/>
            <a:ext cx="86181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Forme canonique: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b="1" lang="fr" sz="18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CapitalAttr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Référence à l’event grâce à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$event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Shape 56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68" name="Shape 568"/>
          <p:cNvGraphicFramePr/>
          <p:nvPr/>
        </p:nvGraphicFramePr>
        <p:xfrm>
          <a:off x="337500" y="107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{925A5AA3-A817-47C8-BD01-F087CF35E572}</a:tableStyleId>
              </a:tblPr>
              <a:tblGrid>
                <a:gridCol w="1101075"/>
                <a:gridCol w="2442650"/>
                <a:gridCol w="4925275"/>
              </a:tblGrid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Type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cible</a:t>
                      </a:r>
                      <a:endParaRPr b="1" sz="1800">
                        <a:solidFill>
                          <a:srgbClr val="00669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exemple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6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Evènement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Évènement d’élément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Évènement de composant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Évènement de directive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1143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button 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(click)=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"onSave()"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button&gt;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1143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hero-detail 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(deleted)=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"onDeleted($event)"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&gt;...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1143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input 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(change)=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"firstName = $event" 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/&gt;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1143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2 way binding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Shape 574"/>
          <p:cNvSpPr txBox="1"/>
          <p:nvPr/>
        </p:nvSpPr>
        <p:spPr>
          <a:xfrm>
            <a:off x="268350" y="2677700"/>
            <a:ext cx="8607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équivalent à 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[ngModel]=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"firstName"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(ngModelChange)=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"firstname=$event"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5" name="Shape 57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576" name="Shape 576"/>
          <p:cNvGraphicFramePr/>
          <p:nvPr/>
        </p:nvGraphicFramePr>
        <p:xfrm>
          <a:off x="337500" y="107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{925A5AA3-A817-47C8-BD01-F087CF35E572}</a:tableStyleId>
              </a:tblPr>
              <a:tblGrid>
                <a:gridCol w="1101075"/>
                <a:gridCol w="2000475"/>
                <a:gridCol w="5367450"/>
              </a:tblGrid>
              <a:tr h="314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Type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cible</a:t>
                      </a:r>
                      <a:endParaRPr b="1" sz="1800">
                        <a:solidFill>
                          <a:srgbClr val="00669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solidFill>
                            <a:srgbClr val="006699"/>
                          </a:solidFill>
                        </a:rPr>
                        <a:t>exemple</a:t>
                      </a:r>
                      <a:endParaRPr b="1" sz="1800">
                        <a:solidFill>
                          <a:srgbClr val="006699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768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bidirectionnel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Propriétés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highlight>
                            <a:srgbClr val="FFFFFF"/>
                          </a:highlight>
                        </a:rPr>
                        <a:t>Événement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de directive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11430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input 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"firstName"</a:t>
                      </a:r>
                      <a:r>
                        <a:rPr lang="fr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[(ngModel)]=</a:t>
                      </a:r>
                      <a:r>
                        <a:rPr lang="fr">
                          <a:solidFill>
                            <a:srgbClr val="FF0076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"firstName" </a:t>
                      </a:r>
                      <a:r>
                        <a:rPr lang="fr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/&gt;</a:t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7" name="Shape 577"/>
          <p:cNvSpPr txBox="1"/>
          <p:nvPr/>
        </p:nvSpPr>
        <p:spPr>
          <a:xfrm>
            <a:off x="337500" y="3503600"/>
            <a:ext cx="8607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Note : 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ngModel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est fourni par le package 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@angular/forms</a:t>
            </a:r>
            <a:endParaRPr b="1" i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Variables locales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Shape 58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4" name="Shape 584"/>
          <p:cNvSpPr txBox="1"/>
          <p:nvPr/>
        </p:nvSpPr>
        <p:spPr>
          <a:xfrm>
            <a:off x="96525" y="942475"/>
            <a:ext cx="34911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Variables :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une valeur (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Réferences :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l’élement (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ou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ref-XXX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disponible dans :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tout le template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 composant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5" name="Shape 585"/>
          <p:cNvSpPr txBox="1"/>
          <p:nvPr/>
        </p:nvSpPr>
        <p:spPr>
          <a:xfrm>
            <a:off x="3643550" y="1397700"/>
            <a:ext cx="54021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movie-detail 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*ngFor=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 movie of movies"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movie-detail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#phone 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(click)=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"click(phone.value)"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&gt;Call&lt;/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ref-fax 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(click)=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"click(fax.value)"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&gt;Fax&lt;/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696600" y="1695027"/>
            <a:ext cx="79128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Composants</a:t>
            </a:r>
            <a:endParaRPr/>
          </a:p>
        </p:txBody>
      </p:sp>
      <p:sp>
        <p:nvSpPr>
          <p:cNvPr id="591" name="Shape 591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2 types de composants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Shape 59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8" name="Shape 598"/>
          <p:cNvSpPr txBox="1"/>
          <p:nvPr/>
        </p:nvSpPr>
        <p:spPr>
          <a:xfrm>
            <a:off x="525000" y="1424725"/>
            <a:ext cx="86190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 "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Directive"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permet d’enrichir un élément HTML...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F0E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 "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Component"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est une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directive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avec une vue et des styles CSS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/>
        </p:nvSpPr>
        <p:spPr>
          <a:xfrm>
            <a:off x="380500" y="1411750"/>
            <a:ext cx="4813200" cy="3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Arbre de composant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“enfants” sont ajouté au parent s’ils apparaissent dans son template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composants doivent être déclarés dans le module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Composants : arbre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190" y="1144850"/>
            <a:ext cx="3957334" cy="30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/>
        </p:nvSpPr>
        <p:spPr>
          <a:xfrm>
            <a:off x="330300" y="1006400"/>
            <a:ext cx="3688500" cy="3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Calibri"/>
              <a:buChar char="●"/>
            </a:pPr>
            <a:r>
              <a:rPr lang="fr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lang="fr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selector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lang="fr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template et templateUrl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○"/>
            </a:pPr>
            <a:r>
              <a:rPr lang="fr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providers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○"/>
            </a:pPr>
            <a:r>
              <a:rPr lang="fr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Shape 612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Composant : @Component()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Shape 61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4" name="Shape 614"/>
          <p:cNvSpPr txBox="1"/>
          <p:nvPr/>
        </p:nvSpPr>
        <p:spPr>
          <a:xfrm>
            <a:off x="4060550" y="1516350"/>
            <a:ext cx="45132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@Component({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'sfeir-app'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templateUrl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home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.component.html'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660E7A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/>
        </p:nvSpPr>
        <p:spPr>
          <a:xfrm>
            <a:off x="135825" y="1049175"/>
            <a:ext cx="88380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Lorsqu’un composant parent utilise des composants enfants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Ils d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oivent être référencés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Ils doivent être déclarés dans les déclarations du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@NgModule()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Imbriquer les composants</a:t>
            </a:r>
            <a:endParaRPr b="1" sz="22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Shape 62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1120400" y="2446275"/>
            <a:ext cx="6117600" cy="22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HomeComponent }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'./app/home/'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FooDirective }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'./app/shared/'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NgModule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declarations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[HomeComponent, FooDirective]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3 : Imbriquer les composants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3303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 txBox="1"/>
          <p:nvPr/>
        </p:nvSpPr>
        <p:spPr>
          <a:xfrm>
            <a:off x="330311" y="480650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Shape 63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31" name="Shape 631"/>
          <p:cNvSpPr txBox="1"/>
          <p:nvPr/>
        </p:nvSpPr>
        <p:spPr>
          <a:xfrm>
            <a:off x="305400" y="104017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step-03</a:t>
            </a:r>
            <a:endParaRPr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Shape 632"/>
          <p:cNvSpPr txBox="1"/>
          <p:nvPr/>
        </p:nvSpPr>
        <p:spPr>
          <a:xfrm>
            <a:off x="330300" y="1780000"/>
            <a:ext cx="86436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Faites en sorte que le composant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AppComponent</a:t>
            </a: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utilise </a:t>
            </a:r>
            <a:r>
              <a:rPr b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HomeComponent</a:t>
            </a:r>
            <a:endParaRPr b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Voir le contenu du fichier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src/app/home/home.component.html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Mettre à jour les fichiers suivants :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src/index.html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src/app/app.module.ts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src/app/app.component.html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src/app/app.component.ts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Déroulement de la formation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330300" y="1006400"/>
            <a:ext cx="83259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Github de la formation</a:t>
            </a:r>
            <a:endParaRPr b="1" sz="4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4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https://github.com/Sfeir/angular2-200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step-03-solution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Shape 63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3 : Imbriquer les composants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3303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 txBox="1"/>
          <p:nvPr/>
        </p:nvSpPr>
        <p:spPr>
          <a:xfrm>
            <a:off x="330311" y="480650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Shape 64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7" name="Shape 647"/>
          <p:cNvSpPr txBox="1"/>
          <p:nvPr/>
        </p:nvSpPr>
        <p:spPr>
          <a:xfrm>
            <a:off x="305400" y="104017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step-03</a:t>
            </a:r>
            <a:endParaRPr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25" y="1973575"/>
            <a:ext cx="671512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4 : Afficher une personne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3303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 txBox="1"/>
          <p:nvPr/>
        </p:nvSpPr>
        <p:spPr>
          <a:xfrm>
            <a:off x="330311" y="480650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7" name="Shape 657"/>
          <p:cNvSpPr txBox="1"/>
          <p:nvPr/>
        </p:nvSpPr>
        <p:spPr>
          <a:xfrm>
            <a:off x="153000" y="88777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step-04</a:t>
            </a:r>
            <a:endParaRPr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Shape 658"/>
          <p:cNvSpPr txBox="1"/>
          <p:nvPr/>
        </p:nvSpPr>
        <p:spPr>
          <a:xfrm>
            <a:off x="330300" y="1859275"/>
            <a:ext cx="83259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composant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PersonComponent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pour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afficher les détails d’une personne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 g c person</a:t>
            </a:r>
            <a:endParaRPr sz="1800">
              <a:solidFill>
                <a:srgbClr val="080808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Utiliser les fichiers suivants comme exemple pour le contenu : 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src/app/_static/person.component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.html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app/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_static/person.component.css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app/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_static/people.ts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Utiliser les données de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people.ts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src/app/person.component.ts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Afficher ce nouveau composant dans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src/home/home.component.html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4 : Afficher une personne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3303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 txBox="1"/>
          <p:nvPr/>
        </p:nvSpPr>
        <p:spPr>
          <a:xfrm>
            <a:off x="330311" y="480650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Shape 66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67" name="Shape 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57" y="972530"/>
            <a:ext cx="7210688" cy="41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des événements DOM</a:t>
            </a:r>
            <a:endParaRPr/>
          </a:p>
        </p:txBody>
      </p:sp>
      <p:sp>
        <p:nvSpPr>
          <p:cNvPr id="673" name="Shape 673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/>
        </p:nvSpPr>
        <p:spPr>
          <a:xfrm>
            <a:off x="135825" y="1125375"/>
            <a:ext cx="88380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Nom de l’événement entre ( )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Fait référence à une fonction de la classe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récupérer les détails de l’event : </a:t>
            </a:r>
            <a:r>
              <a:rPr b="1" i="1"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$event</a:t>
            </a:r>
            <a:endParaRPr b="1" i="1"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Shape 67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Les événements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Shape 680"/>
          <p:cNvSpPr txBox="1"/>
          <p:nvPr/>
        </p:nvSpPr>
        <p:spPr>
          <a:xfrm>
            <a:off x="4534975" y="2907050"/>
            <a:ext cx="4063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(click)=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"onClick($event)"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3872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329975" y="2357225"/>
            <a:ext cx="5271900" cy="26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MyComponent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(){}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(event){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values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+= event.</a:t>
            </a:r>
            <a:r>
              <a:rPr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value 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fr">
                <a:solidFill>
                  <a:srgbClr val="FF0076"/>
                </a:solidFill>
                <a:latin typeface="Consolas"/>
                <a:ea typeface="Consolas"/>
                <a:cs typeface="Consolas"/>
                <a:sym typeface="Consolas"/>
              </a:rPr>
              <a:t>' | '</a:t>
            </a: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2" name="Shape 682"/>
          <p:cNvCxnSpPr/>
          <p:nvPr/>
        </p:nvCxnSpPr>
        <p:spPr>
          <a:xfrm flipH="1">
            <a:off x="2426250" y="3399175"/>
            <a:ext cx="3354600" cy="458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683" name="Shape 68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5 : gérer un clic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6811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 txBox="1"/>
          <p:nvPr/>
        </p:nvSpPr>
        <p:spPr>
          <a:xfrm>
            <a:off x="889915" y="480653"/>
            <a:ext cx="625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Shape 69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92" name="Shape 692"/>
          <p:cNvSpPr txBox="1"/>
          <p:nvPr/>
        </p:nvSpPr>
        <p:spPr>
          <a:xfrm>
            <a:off x="330300" y="2001475"/>
            <a:ext cx="8325900" cy="27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 bouton “random” a été ajouté dans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src/app/person.component.html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Ajouter un clic sur ce bouton pour afficher une personne au hasard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exploiter le tableau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PEOPLE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fourni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53000" y="9266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step-05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step-05-solution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Shape 69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 Serveur</a:t>
            </a:r>
            <a:endParaRPr/>
          </a:p>
        </p:txBody>
      </p:sp>
      <p:sp>
        <p:nvSpPr>
          <p:cNvPr id="705" name="Shape 705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/>
        </p:nvSpPr>
        <p:spPr>
          <a:xfrm>
            <a:off x="771525" y="3461975"/>
            <a:ext cx="69963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Intégrer </a:t>
            </a:r>
            <a:r>
              <a:rPr b="1"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HttpClientModule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dans notre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NgModule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153000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Utilisation du Service HTTP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771525" y="1202575"/>
            <a:ext cx="7601100" cy="18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NgModule }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HttpClientModule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'@angular/common/http'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NgModule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imports: [ </a:t>
            </a:r>
            <a:r>
              <a:rPr b="1"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HttpClientModule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3" name="Shape 71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362"/>
            <a:ext cx="9143998" cy="5049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/>
        </p:nvSpPr>
        <p:spPr>
          <a:xfrm>
            <a:off x="135825" y="1135450"/>
            <a:ext cx="88380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Pour utiliser le service il faut l’injecter dans le composant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Importer le service Http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Shape 71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Utilisation dans un composant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Shape 72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1" name="Shape 721"/>
          <p:cNvSpPr txBox="1"/>
          <p:nvPr/>
        </p:nvSpPr>
        <p:spPr>
          <a:xfrm>
            <a:off x="41875" y="2172125"/>
            <a:ext cx="45096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{HttpClient} </a:t>
            </a:r>
            <a:r>
              <a:rPr lang="fr" sz="1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2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'@angular/common/http'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@Component()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MyClass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myHttp:HttpClient;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(http: HttpClient)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.my</a:t>
            </a:r>
            <a:r>
              <a:rPr lang="fr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ttp = http;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Shape 722"/>
          <p:cNvSpPr txBox="1"/>
          <p:nvPr/>
        </p:nvSpPr>
        <p:spPr>
          <a:xfrm>
            <a:off x="4502325" y="2147750"/>
            <a:ext cx="4471500" cy="2581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{HttpClient} </a:t>
            </a:r>
            <a:r>
              <a:rPr lang="fr" sz="1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2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'@angular/common/http'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@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Component()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MyClass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http: HttpClient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Shape 723"/>
          <p:cNvSpPr txBox="1"/>
          <p:nvPr/>
        </p:nvSpPr>
        <p:spPr>
          <a:xfrm>
            <a:off x="4551551" y="1716943"/>
            <a:ext cx="2315700" cy="430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ASTUCE TYPESCRIPT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/>
        </p:nvSpPr>
        <p:spPr>
          <a:xfrm>
            <a:off x="483300" y="1545163"/>
            <a:ext cx="81774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i="1"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(url, options);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i="1"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.post(url, data, options);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i="1"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4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(url, data, options);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i="1"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4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(url, options);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E4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9" name="Shape 729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Usages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Shape 73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1" name="Shape 731"/>
          <p:cNvSpPr txBox="1"/>
          <p:nvPr/>
        </p:nvSpPr>
        <p:spPr>
          <a:xfrm>
            <a:off x="483350" y="1007888"/>
            <a:ext cx="7952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Les méthodes disponibles:</a:t>
            </a:r>
            <a:endParaRPr sz="24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Envoyer des données (POST/PUT)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Shape 737"/>
          <p:cNvSpPr txBox="1"/>
          <p:nvPr/>
        </p:nvSpPr>
        <p:spPr>
          <a:xfrm>
            <a:off x="689950" y="2037900"/>
            <a:ext cx="71169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.post(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url,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{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headers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HttpHeaders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().set(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Authorization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my-auth-token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8" name="Shape 738"/>
          <p:cNvSpPr txBox="1"/>
          <p:nvPr/>
        </p:nvSpPr>
        <p:spPr>
          <a:xfrm>
            <a:off x="135825" y="1135450"/>
            <a:ext cx="88380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Les données sont envoyées en JSON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Possibilité d’envoyer des entêtes en 3eme argument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Shape 73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/>
        </p:nvSpPr>
        <p:spPr>
          <a:xfrm>
            <a:off x="483300" y="2230963"/>
            <a:ext cx="81774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this.http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(url, options).subscribe( datas=&gt;{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6AA84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//Do something with datas</a:t>
            </a:r>
            <a:endParaRPr sz="2400">
              <a:solidFill>
                <a:srgbClr val="6AA84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400">
              <a:solidFill>
                <a:schemeClr val="dk1"/>
              </a:solidFill>
              <a:highlight>
                <a:srgbClr val="E4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5" name="Shape 745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Subscribe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6" name="Shape 746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7" name="Shape 747"/>
          <p:cNvSpPr txBox="1"/>
          <p:nvPr/>
        </p:nvSpPr>
        <p:spPr>
          <a:xfrm>
            <a:off x="483350" y="1007888"/>
            <a:ext cx="7952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Les méthodes renvoient un observable. Il faut </a:t>
            </a:r>
            <a: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souscrire </a:t>
            </a:r>
            <a:r>
              <a:rPr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déclencher la requête</a:t>
            </a:r>
            <a:endParaRPr sz="24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Gérer les retours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3" name="Shape 753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4" name="Shape 754"/>
          <p:cNvSpPr txBox="1"/>
          <p:nvPr/>
        </p:nvSpPr>
        <p:spPr>
          <a:xfrm>
            <a:off x="1455525" y="2756175"/>
            <a:ext cx="63369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f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(url, options)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.subscribe((data) =&gt; { 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fr" sz="2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do something */ </a:t>
            </a:r>
            <a:endParaRPr i="1" sz="2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5" name="Shape 755"/>
          <p:cNvSpPr txBox="1"/>
          <p:nvPr/>
        </p:nvSpPr>
        <p:spPr>
          <a:xfrm>
            <a:off x="505450" y="1143075"/>
            <a:ext cx="63369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Par défaut en JSON</a:t>
            </a:r>
            <a:endParaRPr sz="24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{responseType: 'text'}</a:t>
            </a:r>
            <a:endParaRPr sz="24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/>
        </p:nvSpPr>
        <p:spPr>
          <a:xfrm>
            <a:off x="483300" y="1926175"/>
            <a:ext cx="85728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this.http</a:t>
            </a:r>
            <a:r>
              <a:rPr lang="fr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 sz="2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fr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(url, </a:t>
            </a:r>
            <a:r>
              <a:rPr b="1" lang="fr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{observe: 'response'}</a:t>
            </a:r>
            <a:r>
              <a:rPr lang="fr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).subscribe( resp=&gt;{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console</a:t>
            </a:r>
            <a:r>
              <a:rPr lang="fr" sz="2200">
                <a:solidFill>
                  <a:srgbClr val="6666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f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</a:t>
            </a:r>
            <a:r>
              <a:rPr lang="fr" sz="2200">
                <a:solidFill>
                  <a:srgbClr val="666600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f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resp</a:t>
            </a:r>
            <a:r>
              <a:rPr lang="fr" sz="2200">
                <a:solidFill>
                  <a:srgbClr val="6666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f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headers</a:t>
            </a:r>
            <a:r>
              <a:rPr lang="fr" sz="2200">
                <a:solidFill>
                  <a:srgbClr val="6666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fr" sz="2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fr" sz="2200">
                <a:solidFill>
                  <a:srgbClr val="666600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fr" sz="2200">
                <a:solidFill>
                  <a:srgbClr val="880000"/>
                </a:solidFill>
                <a:latin typeface="Verdana"/>
                <a:ea typeface="Verdana"/>
                <a:cs typeface="Verdana"/>
                <a:sym typeface="Verdana"/>
              </a:rPr>
              <a:t>'X-Custom-Header'</a:t>
            </a:r>
            <a:r>
              <a:rPr lang="fr" sz="2200">
                <a:solidFill>
                  <a:srgbClr val="666600"/>
                </a:solidFill>
                <a:latin typeface="Verdana"/>
                <a:ea typeface="Verdana"/>
                <a:cs typeface="Verdana"/>
                <a:sym typeface="Verdana"/>
              </a:rPr>
              <a:t>));</a:t>
            </a:r>
            <a:br>
              <a:rPr lang="f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f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console</a:t>
            </a:r>
            <a:r>
              <a:rPr lang="fr" sz="2200">
                <a:solidFill>
                  <a:srgbClr val="6666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f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</a:t>
            </a:r>
            <a:r>
              <a:rPr lang="fr" sz="2200">
                <a:solidFill>
                  <a:srgbClr val="666600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f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resp</a:t>
            </a:r>
            <a:r>
              <a:rPr lang="fr" sz="2200">
                <a:solidFill>
                  <a:srgbClr val="6666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f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body</a:t>
            </a:r>
            <a:r>
              <a:rPr lang="fr" sz="2200">
                <a:solidFill>
                  <a:srgbClr val="666600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f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someField</a:t>
            </a:r>
            <a:r>
              <a:rPr lang="fr" sz="2200">
                <a:solidFill>
                  <a:srgbClr val="666600"/>
                </a:solidFill>
                <a:latin typeface="Verdana"/>
                <a:ea typeface="Verdana"/>
                <a:cs typeface="Verdana"/>
                <a:sym typeface="Verdana"/>
              </a:rPr>
              <a:t>);</a:t>
            </a:r>
            <a:endParaRPr sz="2200">
              <a:solidFill>
                <a:srgbClr val="6AA84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2200">
              <a:solidFill>
                <a:schemeClr val="dk1"/>
              </a:solidFill>
              <a:highlight>
                <a:srgbClr val="E4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1" name="Shape 761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Le réponse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2" name="Shape 76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83350" y="1007912"/>
            <a:ext cx="7952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On peut accéder à la réponse complète</a:t>
            </a:r>
            <a:endParaRPr sz="24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153000" y="-622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6 : fini les données en dur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6811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 txBox="1"/>
          <p:nvPr/>
        </p:nvSpPr>
        <p:spPr>
          <a:xfrm>
            <a:off x="889915" y="480653"/>
            <a:ext cx="625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Shape 77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2" name="Shape 772"/>
          <p:cNvSpPr txBox="1"/>
          <p:nvPr/>
        </p:nvSpPr>
        <p:spPr>
          <a:xfrm>
            <a:off x="330300" y="1409225"/>
            <a:ext cx="83259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Utiliser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ttp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pour récupérer les données depuis le serveur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Pensez à ajouter le module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HttpClientModule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dans 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NgModule</a:t>
            </a:r>
            <a:endParaRPr b="1"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http://localhost:9000/api/peoples</a:t>
            </a:r>
            <a:endParaRPr/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retourne une collection de PEOPLE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http://localhost:9000/api/peoples/random</a:t>
            </a:r>
            <a:endParaRPr/>
          </a:p>
          <a:p>
            <a:pPr indent="-31750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retourne une personne au hasard</a:t>
            </a:r>
            <a:endParaRPr/>
          </a:p>
        </p:txBody>
      </p:sp>
      <p:sp>
        <p:nvSpPr>
          <p:cNvPr id="773" name="Shape 773"/>
          <p:cNvSpPr txBox="1"/>
          <p:nvPr/>
        </p:nvSpPr>
        <p:spPr>
          <a:xfrm>
            <a:off x="153000" y="926650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step-06</a:t>
            </a:r>
            <a:endParaRPr b="1" sz="24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Récupérer les personnes à partir du serveur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step-06-solution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Shape 77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Navigation </a:t>
            </a:r>
            <a:endParaRPr/>
          </a:p>
        </p:txBody>
      </p:sp>
      <p:sp>
        <p:nvSpPr>
          <p:cNvPr id="785" name="Shape 785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91" name="Shape 7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" y="249834"/>
            <a:ext cx="8838000" cy="489366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/>
        </p:nvSpPr>
        <p:spPr>
          <a:xfrm>
            <a:off x="153000" y="155424"/>
            <a:ext cx="883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http://localhost:4200/#/home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Déroulement de la formation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222450" y="1460875"/>
            <a:ext cx="8699100" cy="17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200">
                <a:latin typeface="Courier New"/>
                <a:ea typeface="Courier New"/>
                <a:cs typeface="Courier New"/>
                <a:sym typeface="Courier New"/>
              </a:rPr>
              <a:t>$ git clone -b step-01 https://github.com/Sfeir/angular2-200.git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" y="249834"/>
            <a:ext cx="8838000" cy="489366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153000" y="155424"/>
            <a:ext cx="883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http://localhost:4200/#/people/5763cd4d979b62a209809160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00" name="Shape 8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00" y="249834"/>
            <a:ext cx="8838000" cy="489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06" name="Shape 806"/>
          <p:cNvSpPr txBox="1"/>
          <p:nvPr/>
        </p:nvSpPr>
        <p:spPr>
          <a:xfrm>
            <a:off x="153000" y="155424"/>
            <a:ext cx="883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http://localhost:4200/#/people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" y="242469"/>
            <a:ext cx="8838000" cy="4901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153000" y="155424"/>
            <a:ext cx="883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http://localhost:4200/#/edit/5763cd4d979b62a209809160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14" name="Shape 8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800" y="395848"/>
            <a:ext cx="6890401" cy="47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20" name="Shape 820"/>
          <p:cNvSpPr txBox="1"/>
          <p:nvPr/>
        </p:nvSpPr>
        <p:spPr>
          <a:xfrm>
            <a:off x="153000" y="155424"/>
            <a:ext cx="883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http://localhost:4200/#/locator</a:t>
            </a:r>
            <a:endParaRPr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21" name="Shape 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401500"/>
            <a:ext cx="8362899" cy="47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Configuration (simple)</a:t>
            </a:r>
            <a:endParaRPr/>
          </a:p>
        </p:txBody>
      </p:sp>
      <p:sp>
        <p:nvSpPr>
          <p:cNvPr id="827" name="Shape 82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28" name="Shape 828"/>
          <p:cNvSpPr txBox="1"/>
          <p:nvPr/>
        </p:nvSpPr>
        <p:spPr>
          <a:xfrm>
            <a:off x="330300" y="1183675"/>
            <a:ext cx="83259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l’URL de route (ex: /people/:id)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le composant associé à cette route (ex: PeopleComponent)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redirectTo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le fragment d’URL vers lequel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rediriger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route courante (ex: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‘/home’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pathMatch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stratégie de redirection (full / prefix)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full: tente une reconnaissance depuis la racine de la route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prefix: tente une reconnaissance partielle de la route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Configuration (complète)</a:t>
            </a:r>
            <a:endParaRPr/>
          </a:p>
        </p:txBody>
      </p:sp>
      <p:sp>
        <p:nvSpPr>
          <p:cNvPr id="834" name="Shape 834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5" name="Shape 835"/>
          <p:cNvSpPr txBox="1"/>
          <p:nvPr/>
        </p:nvSpPr>
        <p:spPr>
          <a:xfrm>
            <a:off x="330300" y="1183675"/>
            <a:ext cx="83259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l’URL de route (ex: /people/:id)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le composant associé à cette route (ex: AppComponent)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redirectTo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le fragment d’URL vers lequel rediriger la route courante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pathMatch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stratégie de redirection (full / prefix)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outlet :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 nom de l’emplacement dans lequel le composant doit s’afficher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data :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données passées à la route via ActivatedRoute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canActivate / canDeactivate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permet d’activer ou non la route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resolver 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récupère des données avant de naviguer vers la route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: un tableau de définition des sous-routes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simple</a:t>
            </a:r>
            <a:endParaRPr/>
          </a:p>
        </p:txBody>
      </p:sp>
      <p:sp>
        <p:nvSpPr>
          <p:cNvPr id="841" name="Shape 84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42" name="Shape 842"/>
          <p:cNvSpPr txBox="1"/>
          <p:nvPr/>
        </p:nvSpPr>
        <p:spPr>
          <a:xfrm>
            <a:off x="330300" y="1259875"/>
            <a:ext cx="8325900" cy="24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i="1"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redirectTo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'/home'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pathMatch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'full'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'home'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HomeComponent},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'people'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PeopleComponent},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'people/:id'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PersonComponent},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'**'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NotFoundComponent}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type="title"/>
          </p:nvPr>
        </p:nvSpPr>
        <p:spPr>
          <a:xfrm>
            <a:off x="152400" y="49525"/>
            <a:ext cx="87873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: définitions des routes</a:t>
            </a:r>
            <a:endParaRPr/>
          </a:p>
        </p:txBody>
      </p:sp>
      <p:sp>
        <p:nvSpPr>
          <p:cNvPr id="848" name="Shape 84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49" name="Shape 849"/>
          <p:cNvSpPr txBox="1"/>
          <p:nvPr/>
        </p:nvSpPr>
        <p:spPr>
          <a:xfrm>
            <a:off x="324300" y="844800"/>
            <a:ext cx="84954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//app.routes.ts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Routes }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'@angular/router'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HomeComponent }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'./home/'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PeopleComponent }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'./people/'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PersonComponent }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'./person/'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21971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i="1"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Routes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redirectTo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'/home'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pathMatch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'full'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'home'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HomeComponent},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'people'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PeopleComponent},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2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'people/edit/:id'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fr" sz="12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PersonComponent},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RouterModule.forRoot(ROUTES);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type="title"/>
          </p:nvPr>
        </p:nvSpPr>
        <p:spPr>
          <a:xfrm>
            <a:off x="152400" y="49525"/>
            <a:ext cx="87873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: Utilisation des routes</a:t>
            </a:r>
            <a:endParaRPr/>
          </a:p>
        </p:txBody>
      </p:sp>
      <p:sp>
        <p:nvSpPr>
          <p:cNvPr id="855" name="Shape 85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6" name="Shape 856"/>
          <p:cNvSpPr txBox="1"/>
          <p:nvPr/>
        </p:nvSpPr>
        <p:spPr>
          <a:xfrm>
            <a:off x="324300" y="844800"/>
            <a:ext cx="84954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//app.module.ts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 RouterModule } </a:t>
            </a:r>
            <a:r>
              <a:rPr b="1"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'@angular/router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NgModule } 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ROUTES } 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1"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'./app.routes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@NgModule({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imports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2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fr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AppModule { }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Stratégie de navigations</a:t>
            </a:r>
            <a:endParaRPr/>
          </a:p>
        </p:txBody>
      </p:sp>
      <p:sp>
        <p:nvSpPr>
          <p:cNvPr id="862" name="Shape 86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63" name="Shape 863"/>
          <p:cNvSpPr txBox="1"/>
          <p:nvPr/>
        </p:nvSpPr>
        <p:spPr>
          <a:xfrm>
            <a:off x="330300" y="743300"/>
            <a:ext cx="8325900" cy="23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 “Path”: PathLocationStrategy (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Mode HTML5 et pushState=&gt;Par défaut)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ex: localhost/people/1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b="1"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useHash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 “Hash”: HashLocationStrategy 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ex: localhost/#/people/1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b="1"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useHash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Shape 864"/>
          <p:cNvSpPr txBox="1"/>
          <p:nvPr/>
        </p:nvSpPr>
        <p:spPr>
          <a:xfrm>
            <a:off x="224400" y="3635425"/>
            <a:ext cx="8695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RouterModule.forRoot(</a:t>
            </a:r>
            <a:r>
              <a:rPr i="1" lang="fr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ROUTES</a:t>
            </a: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1" lang="fr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useHash</a:t>
            </a:r>
            <a:r>
              <a:rPr b="1"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lang="fr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07376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230400" y="189300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Déroulement de la formation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330300" y="844950"/>
            <a:ext cx="83259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npm install -g @angular/cli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npm install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npm run client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npm run server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npm run client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http://localhost:4200/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npm run server</a:t>
            </a:r>
            <a:r>
              <a:rPr b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http://localhost:9000/</a:t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dans un composant : TypeScript</a:t>
            </a:r>
            <a:endParaRPr/>
          </a:p>
        </p:txBody>
      </p:sp>
      <p:sp>
        <p:nvSpPr>
          <p:cNvPr id="870" name="Shape 870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71" name="Shape 871"/>
          <p:cNvSpPr txBox="1"/>
          <p:nvPr/>
        </p:nvSpPr>
        <p:spPr>
          <a:xfrm>
            <a:off x="342450" y="882600"/>
            <a:ext cx="8201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Component, OnInit }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ActivatedRoute, Router }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'@angular/router'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@Component({})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FooComponent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implements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OnInit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constructor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route: ActivatedRoute,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router: Router ) { 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ngOnInit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.route.params.subscribe(params =&gt; {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b="1" lang="fr">
                <a:solidFill>
                  <a:srgbClr val="45838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 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params[</a:t>
            </a:r>
            <a:r>
              <a:rPr b="1"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'id'</a:t>
            </a: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//...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go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b="1"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.navigate([</a:t>
            </a:r>
            <a:r>
              <a:rPr b="1"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'/people/’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]); 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872" name="Shape 872"/>
          <p:cNvGraphicFramePr/>
          <p:nvPr/>
        </p:nvGraphicFramePr>
        <p:xfrm>
          <a:off x="555175" y="263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{925A5AA3-A817-47C8-BD01-F087CF35E572}</a:tableStyleId>
              </a:tblPr>
              <a:tblGrid>
                <a:gridCol w="7650800"/>
                <a:gridCol w="382850"/>
              </a:tblGrid>
              <a:tr h="14178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4A86E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4A86E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4A86E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4A86E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A86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dans un composant : HTML</a:t>
            </a:r>
            <a:endParaRPr/>
          </a:p>
        </p:txBody>
      </p:sp>
      <p:sp>
        <p:nvSpPr>
          <p:cNvPr id="878" name="Shape 878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79" name="Shape 879"/>
          <p:cNvSpPr txBox="1"/>
          <p:nvPr/>
        </p:nvSpPr>
        <p:spPr>
          <a:xfrm>
            <a:off x="377125" y="1461875"/>
            <a:ext cx="86952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&lt;a </a:t>
            </a:r>
            <a:r>
              <a:rPr lang="fr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"btn btn-info"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routerLink=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"/people"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&gt;Movies Liste&lt;/a&gt;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&lt;a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"btn btn-info"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[routerLink]=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"['/people</a:t>
            </a:r>
            <a:r>
              <a:rPr lang="fr">
                <a:solidFill>
                  <a:srgbClr val="FF007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]"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&gt;Movies Liste&lt;/a&gt;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&lt;a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"btn btn-info" 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[routerLink]=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"['/people/edit/', person.id]"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&gt;Edit&lt;/a&gt;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&lt;router-outlet&gt;&lt;/router-outlet&gt;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>
              <a:solidFill>
                <a:srgbClr val="00000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/>
          <p:nvPr/>
        </p:nvSpPr>
        <p:spPr>
          <a:xfrm>
            <a:off x="153000" y="1881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7 : une navigation côté client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305525" y="18810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 txBox="1"/>
          <p:nvPr/>
        </p:nvSpPr>
        <p:spPr>
          <a:xfrm>
            <a:off x="514315" y="334353"/>
            <a:ext cx="6258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88" name="Shape 888"/>
          <p:cNvSpPr txBox="1"/>
          <p:nvPr/>
        </p:nvSpPr>
        <p:spPr>
          <a:xfrm>
            <a:off x="153000" y="1076013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git checkout -f step-07</a:t>
            </a:r>
            <a:endParaRPr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Shape 889"/>
          <p:cNvSpPr txBox="1"/>
          <p:nvPr/>
        </p:nvSpPr>
        <p:spPr>
          <a:xfrm>
            <a:off x="305525" y="2038525"/>
            <a:ext cx="83259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Compléter le fichier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src/app/app.routes.ts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avec la configuration des routes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Mettre à jour le fichier </a:t>
            </a: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src/app/app.module.ts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Utiliser le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&lt;router-outlet&gt;&lt;/router-outlet&gt;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dans le fichier :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src/app/app.component.html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step-07-solution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Shape 89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>
            <p:ph type="title"/>
          </p:nvPr>
        </p:nvSpPr>
        <p:spPr>
          <a:xfrm>
            <a:off x="696591" y="1695030"/>
            <a:ext cx="7912800" cy="26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Ajoutons des fonctionnalités </a:t>
            </a:r>
            <a:endParaRPr/>
          </a:p>
        </p:txBody>
      </p:sp>
      <p:sp>
        <p:nvSpPr>
          <p:cNvPr id="901" name="Shape 901"/>
          <p:cNvSpPr txBox="1"/>
          <p:nvPr>
            <p:ph idx="12" type="sldNum"/>
          </p:nvPr>
        </p:nvSpPr>
        <p:spPr>
          <a:xfrm>
            <a:off x="8526457" y="46519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/>
        </p:nvSpPr>
        <p:spPr>
          <a:xfrm>
            <a:off x="135825" y="1049175"/>
            <a:ext cx="88380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Itère dans une collection et génère un template par élément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●"/>
            </a:pPr>
            <a:r>
              <a:rPr b="1"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odd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even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last</a:t>
            </a: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à utiliser en alias dans des variables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Shape 907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Itérer sur une collection avec *ngFor</a:t>
            </a:r>
            <a:endParaRPr b="1" sz="22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Shape 908"/>
          <p:cNvSpPr txBox="1"/>
          <p:nvPr/>
        </p:nvSpPr>
        <p:spPr>
          <a:xfrm>
            <a:off x="135825" y="1976775"/>
            <a:ext cx="8643900" cy="24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*ngFor=</a:t>
            </a:r>
            <a:r>
              <a:rPr lang="fr" sz="1800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 fruit of fruits; let i=index"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répétition du template li par élément fruit --&gt;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{{ i }} : {{ fruit.name }}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0808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9" name="Shape 909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/>
        </p:nvSpPr>
        <p:spPr>
          <a:xfrm>
            <a:off x="135825" y="69975"/>
            <a:ext cx="88380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Exercice 8 : Répéter les personnes</a:t>
            </a:r>
            <a:endParaRPr b="1" sz="26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330325" y="334350"/>
            <a:ext cx="1043400" cy="104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 txBox="1"/>
          <p:nvPr/>
        </p:nvSpPr>
        <p:spPr>
          <a:xfrm>
            <a:off x="330311" y="480650"/>
            <a:ext cx="104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4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Shape 917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18" name="Shape 918"/>
          <p:cNvSpPr txBox="1"/>
          <p:nvPr/>
        </p:nvSpPr>
        <p:spPr>
          <a:xfrm>
            <a:off x="153000" y="887775"/>
            <a:ext cx="88380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git checkout -f step-08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Afficher la liste des personnes en utilisant la directive </a:t>
            </a:r>
            <a:r>
              <a:rPr lang="fr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*ngFor</a:t>
            </a:r>
            <a:endParaRPr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Shape 919"/>
          <p:cNvSpPr txBox="1"/>
          <p:nvPr/>
        </p:nvSpPr>
        <p:spPr>
          <a:xfrm>
            <a:off x="330300" y="1712675"/>
            <a:ext cx="83259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Créer un composant </a:t>
            </a:r>
            <a:r>
              <a:rPr b="1"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PeopleComponent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pour afficher la liste des personnes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ng g c people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Lui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associer une route </a:t>
            </a: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#/people 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accessible depuis le lien List (en haut dans la toolbar)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Appeler</a:t>
            </a:r>
            <a:r>
              <a:rPr lang="fr" sz="1800">
                <a:solidFill>
                  <a:srgbClr val="07376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le serveur pour récupérer la listes des personnes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Pour la liste vous pouvez répéter le contenus de :</a:t>
            </a:r>
            <a:endParaRPr sz="1800">
              <a:solidFill>
                <a:srgbClr val="07376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src/app/person/person.component.html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Calibri"/>
              <a:buChar char="■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note: il est inutile de copier le bouton “random”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8080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src/app/person/person.component.css</a:t>
            </a:r>
            <a:endParaRPr sz="1800">
              <a:solidFill>
                <a:srgbClr val="08080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Nous verrons comment améliorer cela lors de la prochaine question</a:t>
            </a:r>
            <a:endParaRPr sz="1800">
              <a:solidFill>
                <a:srgbClr val="07376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1" sz="3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git checkout -f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7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step-08-solution</a:t>
            </a:r>
            <a:endParaRPr sz="27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Shape 925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Composant: le controller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Shape 931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2" name="Shape 932"/>
          <p:cNvSpPr txBox="1"/>
          <p:nvPr>
            <p:ph type="title"/>
          </p:nvPr>
        </p:nvSpPr>
        <p:spPr>
          <a:xfrm>
            <a:off x="152400" y="49525"/>
            <a:ext cx="8787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Composant : In and Out</a:t>
            </a:r>
            <a:endParaRPr/>
          </a:p>
        </p:txBody>
      </p:sp>
      <p:sp>
        <p:nvSpPr>
          <p:cNvPr id="933" name="Shape 933"/>
          <p:cNvSpPr txBox="1"/>
          <p:nvPr/>
        </p:nvSpPr>
        <p:spPr>
          <a:xfrm>
            <a:off x="1988250" y="1109025"/>
            <a:ext cx="7299300" cy="3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fr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@Input()  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@Output(</a:t>
            </a:r>
            <a:r>
              <a:rPr lang="fr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‘personAdd’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personAdd$: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EventEmitter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any</a:t>
            </a:r>
            <a:r>
              <a:rPr lang="fr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fr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Add$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EventEmitter&lt;</a:t>
            </a:r>
            <a:r>
              <a:rPr lang="fr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any</a:t>
            </a: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&gt;();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-115250" y="1109025"/>
            <a:ext cx="23760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 annotations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@Input()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@Output()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Shape 935"/>
          <p:cNvSpPr txBox="1"/>
          <p:nvPr/>
        </p:nvSpPr>
        <p:spPr>
          <a:xfrm>
            <a:off x="219150" y="3641075"/>
            <a:ext cx="86538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6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parent-form&gt;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-form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(personAdd)=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"addPerson($event)"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[name]=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"formTitle"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app-form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fr" sz="16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parent-form&gt;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9F9F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/>
          <p:nvPr/>
        </p:nvSpPr>
        <p:spPr>
          <a:xfrm>
            <a:off x="230525" y="204875"/>
            <a:ext cx="84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E84F0E"/>
                </a:solidFill>
                <a:latin typeface="Montserrat"/>
                <a:ea typeface="Montserrat"/>
                <a:cs typeface="Montserrat"/>
                <a:sym typeface="Montserrat"/>
              </a:rPr>
              <a:t>Communication entre composants par événements</a:t>
            </a:r>
            <a:endParaRPr b="1" sz="2200">
              <a:solidFill>
                <a:srgbClr val="E84F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1" name="Shape 941"/>
          <p:cNvSpPr txBox="1"/>
          <p:nvPr/>
        </p:nvSpPr>
        <p:spPr>
          <a:xfrm>
            <a:off x="261875" y="1062250"/>
            <a:ext cx="88341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fr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Component,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Output, EventEmitter } from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'@angular/core;</a:t>
            </a:r>
            <a:endParaRPr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@Component({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"app-child"</a:t>
            </a:r>
            <a:endParaRPr>
              <a:solidFill>
                <a:srgbClr val="FF007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 class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ChildComponent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@Output() 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childEvent$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EventEmitter&lt;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childEvent$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EventEmitter&lt;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&gt;();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raiseEvent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fr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childEvent$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.emit(</a:t>
            </a:r>
            <a:r>
              <a:rPr lang="fr">
                <a:solidFill>
                  <a:srgbClr val="FF007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"event from child"</a:t>
            </a: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14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80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2" name="Shape 942"/>
          <p:cNvSpPr txBox="1"/>
          <p:nvPr>
            <p:ph idx="12" type="sldNum"/>
          </p:nvPr>
        </p:nvSpPr>
        <p:spPr>
          <a:xfrm>
            <a:off x="8435762" y="467683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feir Schoo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feir Schoo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feir Schoo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